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1" r:id="rId1"/>
    <p:sldMasterId id="2147483779" r:id="rId2"/>
    <p:sldMasterId id="2147483839" r:id="rId3"/>
    <p:sldMasterId id="2147486085" r:id="rId4"/>
    <p:sldMasterId id="2147486469" r:id="rId5"/>
  </p:sldMasterIdLst>
  <p:notesMasterIdLst>
    <p:notesMasterId r:id="rId29"/>
  </p:notesMasterIdLst>
  <p:handoutMasterIdLst>
    <p:handoutMasterId r:id="rId30"/>
  </p:handoutMasterIdLst>
  <p:sldIdLst>
    <p:sldId id="2962" r:id="rId6"/>
    <p:sldId id="2765" r:id="rId7"/>
    <p:sldId id="2751" r:id="rId8"/>
    <p:sldId id="381" r:id="rId9"/>
    <p:sldId id="2833" r:id="rId10"/>
    <p:sldId id="337" r:id="rId11"/>
    <p:sldId id="2961" r:id="rId12"/>
    <p:sldId id="2648" r:id="rId13"/>
    <p:sldId id="2851" r:id="rId14"/>
    <p:sldId id="260" r:id="rId15"/>
    <p:sldId id="2736" r:id="rId16"/>
    <p:sldId id="349" r:id="rId17"/>
    <p:sldId id="2823" r:id="rId18"/>
    <p:sldId id="2717" r:id="rId19"/>
    <p:sldId id="285" r:id="rId20"/>
    <p:sldId id="353" r:id="rId21"/>
    <p:sldId id="354" r:id="rId22"/>
    <p:sldId id="359" r:id="rId23"/>
    <p:sldId id="2957" r:id="rId24"/>
    <p:sldId id="2960" r:id="rId25"/>
    <p:sldId id="2958" r:id="rId26"/>
    <p:sldId id="375" r:id="rId27"/>
    <p:sldId id="374"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5F597"/>
    <a:srgbClr val="006699"/>
    <a:srgbClr val="CC00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9" autoAdjust="0"/>
    <p:restoredTop sz="76491" autoAdjust="0"/>
  </p:normalViewPr>
  <p:slideViewPr>
    <p:cSldViewPr>
      <p:cViewPr varScale="1">
        <p:scale>
          <a:sx n="72" d="100"/>
          <a:sy n="72" d="100"/>
        </p:scale>
        <p:origin x="15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notesViewPr>
    <p:cSldViewPr>
      <p:cViewPr>
        <p:scale>
          <a:sx n="75" d="100"/>
          <a:sy n="75" d="100"/>
        </p:scale>
        <p:origin x="-1416" y="876"/>
      </p:cViewPr>
      <p:guideLst>
        <p:guide orient="horz" pos="2881"/>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A8018C8-BE3D-0681-1486-F479AE1DD0B7}"/>
              </a:ext>
            </a:extLst>
          </p:cNvPr>
          <p:cNvSpPr>
            <a:spLocks noGrp="1" noChangeArrowheads="1"/>
          </p:cNvSpPr>
          <p:nvPr>
            <p:ph type="hdr" sz="quarter"/>
          </p:nvPr>
        </p:nvSpPr>
        <p:spPr bwMode="auto">
          <a:xfrm>
            <a:off x="0" y="0"/>
            <a:ext cx="2968625" cy="455613"/>
          </a:xfrm>
          <a:prstGeom prst="rect">
            <a:avLst/>
          </a:prstGeom>
          <a:noFill/>
          <a:ln w="12700">
            <a:noFill/>
            <a:miter lim="800000"/>
            <a:headEnd type="none" w="sm" len="sm"/>
            <a:tailEnd type="none" w="sm" len="sm"/>
          </a:ln>
          <a:effectLst/>
        </p:spPr>
        <p:txBody>
          <a:bodyPr vert="horz" wrap="square" lIns="91702" tIns="45851" rIns="91702" bIns="45851" numCol="1" anchor="t" anchorCtr="0" compatLnSpc="1">
            <a:prstTxWarp prst="textNoShape">
              <a:avLst/>
            </a:prstTxWarp>
          </a:bodyPr>
          <a:lstStyle>
            <a:lvl1pPr defTabSz="916974">
              <a:defRPr sz="1200">
                <a:latin typeface="Times New Roman" pitchFamily="18" charset="0"/>
                <a:ea typeface="ＭＳ Ｐゴシック" pitchFamily="-112" charset="-128"/>
              </a:defRPr>
            </a:lvl1pPr>
          </a:lstStyle>
          <a:p>
            <a:pPr>
              <a:defRPr/>
            </a:pPr>
            <a:endParaRPr lang="en-US"/>
          </a:p>
        </p:txBody>
      </p:sp>
      <p:sp>
        <p:nvSpPr>
          <p:cNvPr id="83971" name="Rectangle 3">
            <a:extLst>
              <a:ext uri="{FF2B5EF4-FFF2-40B4-BE49-F238E27FC236}">
                <a16:creationId xmlns:a16="http://schemas.microsoft.com/office/drawing/2014/main" id="{9168AFBA-FFC1-9498-659A-83662FF75CC7}"/>
              </a:ext>
            </a:extLst>
          </p:cNvPr>
          <p:cNvSpPr>
            <a:spLocks noGrp="1" noChangeArrowheads="1"/>
          </p:cNvSpPr>
          <p:nvPr>
            <p:ph type="dt" sz="quarter" idx="1"/>
          </p:nvPr>
        </p:nvSpPr>
        <p:spPr bwMode="auto">
          <a:xfrm>
            <a:off x="3889375" y="0"/>
            <a:ext cx="2968625" cy="455613"/>
          </a:xfrm>
          <a:prstGeom prst="rect">
            <a:avLst/>
          </a:prstGeom>
          <a:noFill/>
          <a:ln w="12700">
            <a:noFill/>
            <a:miter lim="800000"/>
            <a:headEnd type="none" w="sm" len="sm"/>
            <a:tailEnd type="none" w="sm" len="sm"/>
          </a:ln>
          <a:effectLst/>
        </p:spPr>
        <p:txBody>
          <a:bodyPr vert="horz" wrap="square" lIns="91702" tIns="45851" rIns="91702" bIns="45851" numCol="1" anchor="t" anchorCtr="0" compatLnSpc="1">
            <a:prstTxWarp prst="textNoShape">
              <a:avLst/>
            </a:prstTxWarp>
          </a:bodyPr>
          <a:lstStyle>
            <a:lvl1pPr algn="r" defTabSz="916974">
              <a:defRPr sz="1200">
                <a:latin typeface="Times New Roman" pitchFamily="18" charset="0"/>
                <a:ea typeface="ＭＳ Ｐゴシック" pitchFamily="-112" charset="-128"/>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8285401F-0BE7-E4DB-AEE7-C2B8EC68D05D}"/>
              </a:ext>
            </a:extLst>
          </p:cNvPr>
          <p:cNvSpPr>
            <a:spLocks noGrp="1" noChangeArrowheads="1"/>
          </p:cNvSpPr>
          <p:nvPr>
            <p:ph type="hdr" sz="quarter"/>
          </p:nvPr>
        </p:nvSpPr>
        <p:spPr bwMode="auto">
          <a:xfrm>
            <a:off x="0" y="0"/>
            <a:ext cx="2968625" cy="455613"/>
          </a:xfrm>
          <a:prstGeom prst="rect">
            <a:avLst/>
          </a:prstGeom>
          <a:noFill/>
          <a:ln w="9525">
            <a:noFill/>
            <a:miter lim="800000"/>
            <a:headEnd/>
            <a:tailEnd/>
          </a:ln>
          <a:effectLst/>
        </p:spPr>
        <p:txBody>
          <a:bodyPr vert="horz" wrap="square" lIns="91702" tIns="45851" rIns="91702" bIns="45851" numCol="1" anchor="t" anchorCtr="0" compatLnSpc="1">
            <a:prstTxWarp prst="textNoShape">
              <a:avLst/>
            </a:prstTxWarp>
          </a:bodyPr>
          <a:lstStyle>
            <a:lvl1pPr defTabSz="916974">
              <a:defRPr sz="1200">
                <a:latin typeface="Times New Roman" pitchFamily="18" charset="0"/>
                <a:ea typeface="ＭＳ Ｐゴシック" pitchFamily="-112" charset="-128"/>
              </a:defRPr>
            </a:lvl1pPr>
          </a:lstStyle>
          <a:p>
            <a:pPr>
              <a:defRPr/>
            </a:pPr>
            <a:endParaRPr lang="en-US"/>
          </a:p>
        </p:txBody>
      </p:sp>
      <p:sp>
        <p:nvSpPr>
          <p:cNvPr id="17411" name="Rectangle 1027">
            <a:extLst>
              <a:ext uri="{FF2B5EF4-FFF2-40B4-BE49-F238E27FC236}">
                <a16:creationId xmlns:a16="http://schemas.microsoft.com/office/drawing/2014/main" id="{2BE96EA6-5C5F-3C62-9A02-F33289835961}"/>
              </a:ext>
            </a:extLst>
          </p:cNvPr>
          <p:cNvSpPr>
            <a:spLocks noGrp="1" noChangeArrowheads="1"/>
          </p:cNvSpPr>
          <p:nvPr>
            <p:ph type="dt" idx="1"/>
          </p:nvPr>
        </p:nvSpPr>
        <p:spPr bwMode="auto">
          <a:xfrm>
            <a:off x="3889375" y="0"/>
            <a:ext cx="2968625" cy="455613"/>
          </a:xfrm>
          <a:prstGeom prst="rect">
            <a:avLst/>
          </a:prstGeom>
          <a:noFill/>
          <a:ln w="9525">
            <a:noFill/>
            <a:miter lim="800000"/>
            <a:headEnd/>
            <a:tailEnd/>
          </a:ln>
          <a:effectLst/>
        </p:spPr>
        <p:txBody>
          <a:bodyPr vert="horz" wrap="square" lIns="91702" tIns="45851" rIns="91702" bIns="45851" numCol="1" anchor="t" anchorCtr="0" compatLnSpc="1">
            <a:prstTxWarp prst="textNoShape">
              <a:avLst/>
            </a:prstTxWarp>
          </a:bodyPr>
          <a:lstStyle>
            <a:lvl1pPr algn="r" defTabSz="916974">
              <a:defRPr sz="1200">
                <a:latin typeface="Times New Roman" pitchFamily="18" charset="0"/>
                <a:ea typeface="ＭＳ Ｐゴシック" pitchFamily="-112" charset="-128"/>
              </a:defRPr>
            </a:lvl1pPr>
          </a:lstStyle>
          <a:p>
            <a:pPr>
              <a:defRPr/>
            </a:pPr>
            <a:endParaRPr lang="en-US"/>
          </a:p>
        </p:txBody>
      </p:sp>
      <p:sp>
        <p:nvSpPr>
          <p:cNvPr id="37892" name="Rectangle 1028">
            <a:extLst>
              <a:ext uri="{FF2B5EF4-FFF2-40B4-BE49-F238E27FC236}">
                <a16:creationId xmlns:a16="http://schemas.microsoft.com/office/drawing/2014/main" id="{FACC9397-7FBC-26A8-0AEB-FC74EB06105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1029">
            <a:extLst>
              <a:ext uri="{FF2B5EF4-FFF2-40B4-BE49-F238E27FC236}">
                <a16:creationId xmlns:a16="http://schemas.microsoft.com/office/drawing/2014/main" id="{B32C0ABC-2CF8-2F50-C0D1-3EDE3F85FE3C}"/>
              </a:ext>
            </a:extLst>
          </p:cNvPr>
          <p:cNvSpPr>
            <a:spLocks noGrp="1" noChangeArrowheads="1"/>
          </p:cNvSpPr>
          <p:nvPr>
            <p:ph type="body" sz="quarter" idx="3"/>
          </p:nvPr>
        </p:nvSpPr>
        <p:spPr bwMode="auto">
          <a:xfrm>
            <a:off x="914400" y="4341813"/>
            <a:ext cx="5029200" cy="4116387"/>
          </a:xfrm>
          <a:prstGeom prst="rect">
            <a:avLst/>
          </a:prstGeom>
          <a:noFill/>
          <a:ln w="9525">
            <a:noFill/>
            <a:miter lim="800000"/>
            <a:headEnd/>
            <a:tailEnd/>
          </a:ln>
          <a:effectLst/>
        </p:spPr>
        <p:txBody>
          <a:bodyPr vert="horz" wrap="square" lIns="91702" tIns="45851" rIns="91702" bIns="458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1030">
            <a:extLst>
              <a:ext uri="{FF2B5EF4-FFF2-40B4-BE49-F238E27FC236}">
                <a16:creationId xmlns:a16="http://schemas.microsoft.com/office/drawing/2014/main" id="{210362DC-55D3-004C-B118-BE8603C2798F}"/>
              </a:ext>
            </a:extLst>
          </p:cNvPr>
          <p:cNvSpPr>
            <a:spLocks noGrp="1" noChangeArrowheads="1"/>
          </p:cNvSpPr>
          <p:nvPr>
            <p:ph type="ftr" sz="quarter" idx="4"/>
          </p:nvPr>
        </p:nvSpPr>
        <p:spPr bwMode="auto">
          <a:xfrm>
            <a:off x="0" y="8688388"/>
            <a:ext cx="2968625" cy="455612"/>
          </a:xfrm>
          <a:prstGeom prst="rect">
            <a:avLst/>
          </a:prstGeom>
          <a:noFill/>
          <a:ln w="9525">
            <a:noFill/>
            <a:miter lim="800000"/>
            <a:headEnd/>
            <a:tailEnd/>
          </a:ln>
          <a:effectLst/>
        </p:spPr>
        <p:txBody>
          <a:bodyPr vert="horz" wrap="square" lIns="91702" tIns="45851" rIns="91702" bIns="45851" numCol="1" anchor="b" anchorCtr="0" compatLnSpc="1">
            <a:prstTxWarp prst="textNoShape">
              <a:avLst/>
            </a:prstTxWarp>
          </a:bodyPr>
          <a:lstStyle>
            <a:lvl1pPr defTabSz="916974">
              <a:defRPr sz="1200">
                <a:latin typeface="Times New Roman" pitchFamily="18" charset="0"/>
                <a:ea typeface="ＭＳ Ｐゴシック" pitchFamily="-112" charset="-128"/>
              </a:defRPr>
            </a:lvl1pPr>
          </a:lstStyle>
          <a:p>
            <a:pPr>
              <a:defRPr/>
            </a:pPr>
            <a:endParaRPr lang="en-US"/>
          </a:p>
        </p:txBody>
      </p:sp>
      <p:sp>
        <p:nvSpPr>
          <p:cNvPr id="17415" name="Rectangle 1031">
            <a:extLst>
              <a:ext uri="{FF2B5EF4-FFF2-40B4-BE49-F238E27FC236}">
                <a16:creationId xmlns:a16="http://schemas.microsoft.com/office/drawing/2014/main" id="{6B7FA233-17A7-8717-BAFD-DF6750BC2B76}"/>
              </a:ext>
            </a:extLst>
          </p:cNvPr>
          <p:cNvSpPr>
            <a:spLocks noGrp="1" noChangeArrowheads="1"/>
          </p:cNvSpPr>
          <p:nvPr>
            <p:ph type="sldNum" sz="quarter" idx="5"/>
          </p:nvPr>
        </p:nvSpPr>
        <p:spPr bwMode="auto">
          <a:xfrm>
            <a:off x="3889375" y="8688388"/>
            <a:ext cx="2968625" cy="455612"/>
          </a:xfrm>
          <a:prstGeom prst="rect">
            <a:avLst/>
          </a:prstGeom>
          <a:noFill/>
          <a:ln w="9525">
            <a:noFill/>
            <a:miter lim="800000"/>
            <a:headEnd/>
            <a:tailEnd/>
          </a:ln>
          <a:effectLst/>
        </p:spPr>
        <p:txBody>
          <a:bodyPr vert="horz" wrap="square" lIns="91702" tIns="45851" rIns="91702" bIns="45851" numCol="1" anchor="b" anchorCtr="0" compatLnSpc="1">
            <a:prstTxWarp prst="textNoShape">
              <a:avLst/>
            </a:prstTxWarp>
          </a:bodyPr>
          <a:lstStyle>
            <a:lvl1pPr algn="r" defTabSz="915988">
              <a:defRPr sz="1200">
                <a:latin typeface="Times New Roman" panose="02020603050405020304" pitchFamily="18" charset="0"/>
              </a:defRPr>
            </a:lvl1pPr>
          </a:lstStyle>
          <a:p>
            <a:pPr>
              <a:defRPr/>
            </a:pPr>
            <a:fld id="{EE940975-2C47-4FDD-8634-61F88CB77F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fedgov.dnb.com/webfor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eb.sba.gov/pro-net/search/dsp_dsbs.cfm" TargetMode="External"/><Relationship Id="rId7" Type="http://schemas.openxmlformats.org/officeDocument/2006/relationships/hyperlink" Target="https://usaspending.gov/Pages/defult.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gsa.gov/acquisition/assistance-for-small-businesses/find-and-pursue-government-contracts/seek-opportunities/subcontracting-directory-for-small-businesses" TargetMode="External"/><Relationship Id="rId5" Type="http://schemas.openxmlformats.org/officeDocument/2006/relationships/hyperlink" Target="http://business.defense.gov/" TargetMode="External"/><Relationship Id="rId4" Type="http://schemas.openxmlformats.org/officeDocument/2006/relationships/hyperlink" Target="https://www.sba.gov/federal-contracting/contracting-guide/prime-subcontracti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a:extLst>
              <a:ext uri="{FF2B5EF4-FFF2-40B4-BE49-F238E27FC236}">
                <a16:creationId xmlns:a16="http://schemas.microsoft.com/office/drawing/2014/main" id="{BC110197-2326-4690-5ECD-CD47D8837D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728663" indent="-279400" defTabSz="915988">
              <a:defRPr sz="2400">
                <a:solidFill>
                  <a:schemeClr val="tx1"/>
                </a:solidFill>
                <a:latin typeface="Arial" panose="020B0604020202020204" pitchFamily="34" charset="0"/>
                <a:ea typeface="ＭＳ Ｐゴシック" panose="020B0600070205080204" pitchFamily="34" charset="-128"/>
              </a:defRPr>
            </a:lvl2pPr>
            <a:lvl3pPr marL="1120775" indent="-223838" defTabSz="915988">
              <a:defRPr sz="2400">
                <a:solidFill>
                  <a:schemeClr val="tx1"/>
                </a:solidFill>
                <a:latin typeface="Arial" panose="020B0604020202020204" pitchFamily="34" charset="0"/>
                <a:ea typeface="ＭＳ Ｐゴシック" panose="020B0600070205080204" pitchFamily="34" charset="-128"/>
              </a:defRPr>
            </a:lvl3pPr>
            <a:lvl4pPr marL="1570038" indent="-223838" defTabSz="915988">
              <a:defRPr sz="2400">
                <a:solidFill>
                  <a:schemeClr val="tx1"/>
                </a:solidFill>
                <a:latin typeface="Arial" panose="020B0604020202020204" pitchFamily="34" charset="0"/>
                <a:ea typeface="ＭＳ Ｐゴシック" panose="020B0600070205080204" pitchFamily="34" charset="-128"/>
              </a:defRPr>
            </a:lvl4pPr>
            <a:lvl5pPr marL="2017713" indent="-223838" defTabSz="915988">
              <a:defRPr sz="2400">
                <a:solidFill>
                  <a:schemeClr val="tx1"/>
                </a:solidFill>
                <a:latin typeface="Arial" panose="020B0604020202020204" pitchFamily="34" charset="0"/>
                <a:ea typeface="ＭＳ Ｐゴシック" panose="020B0600070205080204" pitchFamily="34" charset="-128"/>
              </a:defRPr>
            </a:lvl5pPr>
            <a:lvl6pPr marL="24749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321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893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465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752045-72DC-49F1-80FA-134F2A0204F0}"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
        <p:nvSpPr>
          <p:cNvPr id="59395" name="Rectangle 2">
            <a:extLst>
              <a:ext uri="{FF2B5EF4-FFF2-40B4-BE49-F238E27FC236}">
                <a16:creationId xmlns:a16="http://schemas.microsoft.com/office/drawing/2014/main" id="{CBCB2A33-F353-5F6D-5155-1E4536C3EC6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DFBF3C4-BAE9-A989-774E-56717A73B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Many small businesses are looking into joint venture and teaming arrangements to better compete for federal contracts.</a:t>
            </a:r>
          </a:p>
          <a:p>
            <a:r>
              <a:rPr lang="en-US" altLang="en-US" sz="1400"/>
              <a:t>Make sure you understand the rules behind joint ventures and teams if this looks like the best way for you to maximize your potential.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1143000"/>
            <a:ext cx="3311525" cy="2484438"/>
          </a:xfrm>
        </p:spPr>
      </p:sp>
      <p:sp>
        <p:nvSpPr>
          <p:cNvPr id="3" name="Notes Placeholder 2"/>
          <p:cNvSpPr>
            <a:spLocks noGrp="1"/>
          </p:cNvSpPr>
          <p:nvPr>
            <p:ph type="body" idx="1"/>
          </p:nvPr>
        </p:nvSpPr>
        <p:spPr/>
        <p:txBody>
          <a:bodyPr/>
          <a:lstStyle/>
          <a:p>
            <a:pPr lvl="0" eaLnBrk="0" hangingPunct="0"/>
            <a:r>
              <a:rPr lang="en-US" b="1">
                <a:solidFill>
                  <a:srgbClr val="C00000"/>
                </a:solidFill>
              </a:rPr>
              <a:t>Presenter Tip: Discuss the requirements for the business to have a marketing plan and/or strategy to proactively self-market their programs or services in order to succeed in the program.</a:t>
            </a:r>
            <a:endParaRPr lang="en-US">
              <a:solidFill>
                <a:srgbClr val="C00000"/>
              </a:solidFill>
            </a:endParaRPr>
          </a:p>
          <a:p>
            <a:pPr lvl="0" eaLnBrk="0" hangingPunct="0"/>
            <a:r>
              <a:rPr lang="en-US"/>
              <a:t>Determine which federal agencies buy your product/service and get to know them. </a:t>
            </a:r>
          </a:p>
          <a:p>
            <a:pPr lvl="0" eaLnBrk="0" hangingPunct="0"/>
            <a:r>
              <a:rPr lang="en-US"/>
              <a:t>Identify the contracting procedures of those agencies and the personnel who make buying decisions. </a:t>
            </a:r>
          </a:p>
          <a:p>
            <a:pPr lvl="0" eaLnBrk="0" hangingPunct="0"/>
            <a:r>
              <a:rPr lang="en-US"/>
              <a:t>Focus on opportunities in your niche and prioritize. </a:t>
            </a:r>
          </a:p>
          <a:p>
            <a:pPr lvl="0" eaLnBrk="0" hangingPunct="0"/>
            <a:r>
              <a:rPr lang="en-US"/>
              <a:t>Make contacts—attend small business events and network your business to gain exposure to key agencies. </a:t>
            </a:r>
          </a:p>
          <a:p>
            <a:pPr lvl="0" eaLnBrk="0" hangingPunct="0"/>
            <a:r>
              <a:rPr lang="en-US"/>
              <a:t>Find out if your target agencies require you to register in their database in order to do business with them. </a:t>
            </a:r>
          </a:p>
          <a:p>
            <a:pPr lvl="0" eaLnBrk="0" hangingPunct="0"/>
            <a:r>
              <a:rPr lang="en-US"/>
              <a:t>Registering your business is not enough to obtain a federal contract: ultimately you are responsible for your own success and you will need to market your business to attract attention from federal agencies. </a:t>
            </a:r>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410917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6913" y="722313"/>
            <a:ext cx="2922587" cy="2193925"/>
          </a:xfrm>
        </p:spPr>
      </p:sp>
      <p:sp>
        <p:nvSpPr>
          <p:cNvPr id="3" name="Notes Placeholder 2"/>
          <p:cNvSpPr>
            <a:spLocks noGrp="1"/>
          </p:cNvSpPr>
          <p:nvPr>
            <p:ph type="body" idx="1"/>
          </p:nvPr>
        </p:nvSpPr>
        <p:spPr>
          <a:xfrm>
            <a:off x="255984" y="3387198"/>
            <a:ext cx="6343650" cy="5298015"/>
          </a:xfrm>
        </p:spPr>
        <p:txBody>
          <a:bodyPr/>
          <a:lstStyle/>
          <a:p>
            <a:pPr marR="0" lvl="0" eaLnBrk="0" hangingPunct="0">
              <a:spcBef>
                <a:spcPts val="290"/>
              </a:spcBef>
              <a:spcAft>
                <a:spcPts val="0"/>
              </a:spcAft>
              <a:buClr>
                <a:srgbClr val="595959"/>
              </a:buClr>
              <a:buSzPts val="1050"/>
              <a:tabLst>
                <a:tab pos="1181100" algn="l"/>
              </a:tabLst>
            </a:pPr>
            <a:r>
              <a:rPr lang="en-US" b="1">
                <a:solidFill>
                  <a:srgbClr val="C00000"/>
                </a:solidFill>
                <a:latin typeface="Source Sans Pro" panose="020B0503030403020204"/>
                <a:ea typeface="Times New Roman" panose="02020603050405020304" pitchFamily="18" charset="0"/>
                <a:cs typeface="Symbol" panose="05050102010706020507" pitchFamily="18" charset="2"/>
              </a:rPr>
              <a:t>Presenter Tip: Provide and/or offer examples of quality capability statements you have seen with other companies.</a:t>
            </a:r>
            <a:endParaRPr lang="en-US">
              <a:latin typeface="Source Sans Pro" panose="020B0503030403020204"/>
              <a:ea typeface="Times New Roman" panose="02020603050405020304" pitchFamily="18" charset="0"/>
              <a:cs typeface="Symbol" panose="05050102010706020507" pitchFamily="18" charset="2"/>
            </a:endParaRP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Purpose </a:t>
            </a:r>
            <a:endParaRPr lang="en-US">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Proof of qualification</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Proof of past performance</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rPr>
              <a:t>Marketing</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Door opener: Use it to begin relationship building</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Captivate customers: Sets you apart from competitors</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Represents you in your absence</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Mitigates risk</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Obtain meetings with decision-makers</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Tool to use during meetings</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What is it?</a:t>
            </a:r>
            <a:endParaRPr lang="en-US">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Business resume: A document of your individual or organizational competencies</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Relationship builder: Assist potential clients to decide on whether they should do business with you.</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How to use it?</a:t>
            </a:r>
            <a:endParaRPr lang="en-US">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Customize it: Create a new document for each agency, prime or teaming opportunity to capture the information needed for that opportunity</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Prime contractor: Often required from potential subcontractors to submit capabilities statements before doing business.</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Introduction: Tells potential clients who you are, what you do, and how you are different from your competitors.</a:t>
            </a:r>
          </a:p>
          <a:p>
            <a:endParaRPr lang="en-US" sz="110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D7647907-A209-4EFE-90A0-1253D78222F2}" type="slidenum">
              <a:rPr lang="en-US" smtClean="0"/>
              <a:t>14</a:t>
            </a:fld>
            <a:endParaRPr lang="en-US"/>
          </a:p>
        </p:txBody>
      </p:sp>
    </p:spTree>
    <p:extLst>
      <p:ext uri="{BB962C8B-B14F-4D97-AF65-F5344CB8AC3E}">
        <p14:creationId xmlns:p14="http://schemas.microsoft.com/office/powerpoint/2010/main" val="140443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573088"/>
            <a:ext cx="2919413" cy="2190750"/>
          </a:xfrm>
        </p:spPr>
      </p:sp>
      <p:sp>
        <p:nvSpPr>
          <p:cNvPr id="3" name="Notes Placeholder 2"/>
          <p:cNvSpPr>
            <a:spLocks noGrp="1"/>
          </p:cNvSpPr>
          <p:nvPr>
            <p:ph type="body" idx="1"/>
          </p:nvPr>
        </p:nvSpPr>
        <p:spPr>
          <a:xfrm>
            <a:off x="256382" y="3251205"/>
            <a:ext cx="6343650" cy="5167308"/>
          </a:xfrm>
        </p:spPr>
        <p:txBody>
          <a:bodyPr numCol="2"/>
          <a:lstStyle/>
          <a:p>
            <a:pPr marR="0" lvl="0" eaLnBrk="0" hangingPunct="0">
              <a:lnSpc>
                <a:spcPct val="115000"/>
              </a:lnSpc>
              <a:spcBef>
                <a:spcPts val="290"/>
              </a:spcBef>
              <a:spcAft>
                <a:spcPts val="0"/>
              </a:spcAft>
              <a:buClr>
                <a:srgbClr val="595959"/>
              </a:buClr>
              <a:buSzPts val="1050"/>
              <a:tabLst>
                <a:tab pos="1181100" algn="l"/>
              </a:tabLst>
            </a:pPr>
            <a:r>
              <a:rPr lang="en-US" b="1" dirty="0">
                <a:solidFill>
                  <a:srgbClr val="C00000"/>
                </a:solidFill>
                <a:latin typeface="Source Sans Pro" panose="020B0503030403020204"/>
                <a:ea typeface="Times New Roman" panose="02020603050405020304" pitchFamily="18" charset="0"/>
                <a:cs typeface="Symbol" panose="05050102010706020507" pitchFamily="18" charset="2"/>
              </a:rPr>
              <a:t>Presenter Tip: If you have sample capability statements to share, having a visual representation is usually easier for the audience to comprehend.</a:t>
            </a:r>
            <a:endParaRPr lang="en-US" dirty="0">
              <a:latin typeface="Source Sans Pro" panose="020B0503030403020204"/>
              <a:ea typeface="Times New Roman" panose="02020603050405020304" pitchFamily="18" charset="0"/>
              <a:cs typeface="Symbol" panose="05050102010706020507" pitchFamily="18" charset="2"/>
            </a:endParaRPr>
          </a:p>
          <a:p>
            <a:pPr marL="342900" marR="0" lvl="0" indent="-342900" eaLnBrk="0" hangingPunct="0">
              <a:lnSpc>
                <a:spcPct val="115000"/>
              </a:lnSpc>
              <a:spcBef>
                <a:spcPts val="290"/>
              </a:spcBef>
              <a:spcAft>
                <a:spcPts val="0"/>
              </a:spcAft>
              <a:buClr>
                <a:srgbClr val="595959"/>
              </a:buClr>
              <a:buSzPts val="1050"/>
              <a:buFont typeface="Wingdings" panose="05000000000000000000" pitchFamily="2" charset="2"/>
              <a:buChar char="Ø"/>
              <a:tabLst>
                <a:tab pos="1181100" algn="l"/>
              </a:tabLst>
            </a:pPr>
            <a:r>
              <a:rPr lang="en-US" b="1" dirty="0">
                <a:latin typeface="Source Sans Pro" panose="020B0503030403020204"/>
                <a:ea typeface="Times New Roman" panose="02020603050405020304" pitchFamily="18" charset="0"/>
                <a:cs typeface="Symbol" panose="05050102010706020507" pitchFamily="18" charset="2"/>
              </a:rPr>
              <a:t>Title</a:t>
            </a:r>
            <a:endParaRPr lang="en-US" dirty="0">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Title = Capability Statement</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Include firm’s logo and other branding elements</a:t>
            </a:r>
          </a:p>
          <a:p>
            <a:pPr marL="342900" indent="-342900" eaLnBrk="0" hangingPunct="0">
              <a:lnSpc>
                <a:spcPct val="115000"/>
              </a:lnSpc>
              <a:spcBef>
                <a:spcPts val="290"/>
              </a:spcBef>
              <a:buClr>
                <a:srgbClr val="595959"/>
              </a:buClr>
              <a:buSzPts val="1050"/>
              <a:buFont typeface="Wingdings" panose="05000000000000000000" pitchFamily="2" charset="2"/>
              <a:buChar char="Ø"/>
              <a:tabLst>
                <a:tab pos="1181100" algn="l"/>
              </a:tabLst>
            </a:pPr>
            <a:r>
              <a:rPr lang="en-US" b="1" dirty="0">
                <a:latin typeface="Source Sans Pro" panose="020B0503030403020204"/>
              </a:rPr>
              <a:t>Corporate data </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Name of company, physical address and any branch locations</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Telephone/fax number, email address and website</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Company branding and slogan (if any)</a:t>
            </a:r>
          </a:p>
          <a:p>
            <a:pPr marL="342900" marR="0" lvl="0" indent="-342900" eaLnBrk="0" hangingPunct="0">
              <a:lnSpc>
                <a:spcPct val="115000"/>
              </a:lnSpc>
              <a:spcBef>
                <a:spcPts val="290"/>
              </a:spcBef>
              <a:spcAft>
                <a:spcPts val="0"/>
              </a:spcAft>
              <a:buClr>
                <a:srgbClr val="595959"/>
              </a:buClr>
              <a:buSzPts val="1050"/>
              <a:buFont typeface="Wingdings" panose="05000000000000000000" pitchFamily="2" charset="2"/>
              <a:buChar char="Ø"/>
              <a:tabLst>
                <a:tab pos="1181100" algn="l"/>
              </a:tabLst>
            </a:pPr>
            <a:r>
              <a:rPr lang="en-US" b="1" dirty="0">
                <a:latin typeface="Source Sans Pro" panose="020B0503030403020204"/>
              </a:rPr>
              <a:t>Past Performance</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Show the benefit to your customer</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List your past customers whom you have done similar work by rank:</a:t>
            </a:r>
          </a:p>
          <a:p>
            <a:pPr marL="1257300" lvl="2" indent="-342900" eaLnBrk="0" hangingPunct="0">
              <a:lnSpc>
                <a:spcPct val="115000"/>
              </a:lnSpc>
              <a:spcBef>
                <a:spcPts val="290"/>
              </a:spcBef>
              <a:buClr>
                <a:srgbClr val="595959"/>
              </a:buClr>
              <a:buSzPts val="1050"/>
              <a:buFont typeface="Wingdings" panose="05000000000000000000" pitchFamily="2" charset="2"/>
              <a:buChar char=""/>
              <a:tabLst>
                <a:tab pos="1181100" algn="l"/>
              </a:tabLst>
            </a:pPr>
            <a:r>
              <a:rPr lang="en-US" dirty="0">
                <a:latin typeface="Source Sans Pro" panose="020B0503030403020204"/>
                <a:ea typeface="Times New Roman" panose="02020603050405020304" pitchFamily="18" charset="0"/>
                <a:cs typeface="Source Sans Pro" panose="020B0503030403020204"/>
              </a:rPr>
              <a:t>Internal to that agency and/or related agency</a:t>
            </a:r>
          </a:p>
          <a:p>
            <a:pPr marL="1257300" lvl="2" indent="-342900" eaLnBrk="0" hangingPunct="0">
              <a:lnSpc>
                <a:spcPct val="115000"/>
              </a:lnSpc>
              <a:spcBef>
                <a:spcPts val="290"/>
              </a:spcBef>
              <a:buClr>
                <a:srgbClr val="595959"/>
              </a:buClr>
              <a:buSzPts val="1050"/>
              <a:buFont typeface="Wingdings" panose="05000000000000000000" pitchFamily="2" charset="2"/>
              <a:buChar char=""/>
              <a:tabLst>
                <a:tab pos="1181100" algn="l"/>
              </a:tabLst>
            </a:pPr>
            <a:r>
              <a:rPr lang="en-US" dirty="0">
                <a:latin typeface="Source Sans Pro" panose="020B0503030403020204"/>
                <a:ea typeface="Times New Roman" panose="02020603050405020304" pitchFamily="18" charset="0"/>
                <a:cs typeface="Source Sans Pro" panose="020B0503030403020204"/>
              </a:rPr>
              <a:t>Other government entities: Federal, State and Local</a:t>
            </a:r>
          </a:p>
          <a:p>
            <a:pPr marL="1257300" lvl="2" indent="-342900" eaLnBrk="0" hangingPunct="0">
              <a:lnSpc>
                <a:spcPct val="115000"/>
              </a:lnSpc>
              <a:spcBef>
                <a:spcPts val="290"/>
              </a:spcBef>
              <a:buClr>
                <a:srgbClr val="595959"/>
              </a:buClr>
              <a:buSzPts val="1050"/>
              <a:buFont typeface="Wingdings" panose="05000000000000000000" pitchFamily="2" charset="2"/>
              <a:buChar char=""/>
              <a:tabLst>
                <a:tab pos="1181100" algn="l"/>
              </a:tabLst>
            </a:pPr>
            <a:r>
              <a:rPr lang="en-US" dirty="0">
                <a:latin typeface="Source Sans Pro" panose="020B0503030403020204"/>
                <a:ea typeface="Times New Roman" panose="02020603050405020304" pitchFamily="18" charset="0"/>
                <a:cs typeface="Source Sans Pro" panose="020B0503030403020204"/>
              </a:rPr>
              <a:t>Commercial contracts</a:t>
            </a:r>
          </a:p>
          <a:p>
            <a:pPr marL="1257300" lvl="2" indent="-342900" eaLnBrk="0" hangingPunct="0">
              <a:lnSpc>
                <a:spcPct val="115000"/>
              </a:lnSpc>
              <a:spcBef>
                <a:spcPts val="290"/>
              </a:spcBef>
              <a:buClr>
                <a:srgbClr val="595959"/>
              </a:buClr>
              <a:buSzPts val="1050"/>
              <a:buFont typeface="Wingdings" panose="05000000000000000000" pitchFamily="2" charset="2"/>
              <a:buChar char=""/>
              <a:tabLst>
                <a:tab pos="1181100" algn="l"/>
              </a:tabLst>
            </a:pPr>
            <a:r>
              <a:rPr lang="en-US" dirty="0">
                <a:latin typeface="Source Sans Pro" panose="020B0503030403020204"/>
                <a:ea typeface="Times New Roman" panose="02020603050405020304" pitchFamily="18" charset="0"/>
                <a:cs typeface="Source Sans Pro" panose="020B0503030403020204"/>
              </a:rPr>
              <a:t>Include name of contract vehicle and amount. Give contact reference, name, title and phone and email</a:t>
            </a:r>
          </a:p>
          <a:p>
            <a:pPr marL="1257300" lvl="2" indent="-342900" eaLnBrk="0" hangingPunct="0">
              <a:lnSpc>
                <a:spcPct val="115000"/>
              </a:lnSpc>
              <a:spcBef>
                <a:spcPts val="290"/>
              </a:spcBef>
              <a:buClr>
                <a:srgbClr val="595959"/>
              </a:buClr>
              <a:buSzPts val="1050"/>
              <a:buFont typeface="Wingdings" panose="05000000000000000000" pitchFamily="2" charset="2"/>
              <a:buChar char=""/>
              <a:tabLst>
                <a:tab pos="1181100" algn="l"/>
              </a:tabLst>
            </a:pPr>
            <a:r>
              <a:rPr lang="en-US" dirty="0">
                <a:latin typeface="Source Sans Pro" panose="020B0503030403020204"/>
                <a:ea typeface="Times New Roman" panose="02020603050405020304" pitchFamily="18" charset="0"/>
                <a:cs typeface="Source Sans Pro" panose="020B0503030403020204"/>
              </a:rPr>
              <a:t>If the past projects do not relate to the targeted agency’s needs, do not list</a:t>
            </a:r>
          </a:p>
          <a:p>
            <a:pPr marL="342900" indent="-342900" eaLnBrk="0" hangingPunct="0">
              <a:lnSpc>
                <a:spcPct val="115000"/>
              </a:lnSpc>
              <a:spcBef>
                <a:spcPts val="290"/>
              </a:spcBef>
              <a:buClr>
                <a:srgbClr val="595959"/>
              </a:buClr>
              <a:buSzPts val="1050"/>
              <a:buFont typeface="Wingdings" panose="05000000000000000000" pitchFamily="2" charset="2"/>
              <a:buChar char="Ø"/>
              <a:tabLst>
                <a:tab pos="1181100" algn="l"/>
              </a:tabLst>
            </a:pPr>
            <a:r>
              <a:rPr lang="en-US" b="1" dirty="0">
                <a:latin typeface="Source Sans Pro" panose="020B0503030403020204"/>
              </a:rPr>
              <a:t>Unique Features</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How does your product or service set you apart?</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How does this benefit the targeted agency?</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It is better to have 2 or 3 strong differentiators than an entire list of mediocre or poor ones.</a:t>
            </a:r>
          </a:p>
          <a:p>
            <a:pPr marL="342900" marR="0" lvl="0" indent="-342900" eaLnBrk="0" hangingPunct="0">
              <a:lnSpc>
                <a:spcPct val="115000"/>
              </a:lnSpc>
              <a:spcBef>
                <a:spcPts val="290"/>
              </a:spcBef>
              <a:spcAft>
                <a:spcPts val="0"/>
              </a:spcAft>
              <a:buClr>
                <a:srgbClr val="595959"/>
              </a:buClr>
              <a:buSzPts val="1050"/>
              <a:buFont typeface="Wingdings" panose="05000000000000000000" pitchFamily="2" charset="2"/>
              <a:buChar char="Ø"/>
              <a:tabLst>
                <a:tab pos="1181100" algn="l"/>
              </a:tabLst>
            </a:pPr>
            <a:r>
              <a:rPr lang="en-US" b="1" dirty="0">
                <a:latin typeface="Source Sans Pro" panose="020B0503030403020204"/>
              </a:rPr>
              <a:t>Company Data</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Summarize in 1 or 2 sentences</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Financial stability, capacity, number of employees and teams</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DUNS number, Cage code, NAISC code</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GSA Schedule Contract Number, BPAs and other contract numbers</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Socio-Economic certifications: 8(a), HUBZone, WOSB, SDVOSB</a:t>
            </a:r>
          </a:p>
          <a:p>
            <a:pPr marL="742950" marR="0" lvl="1" indent="-285750" eaLnBrk="0" hangingPunct="0">
              <a:lnSpc>
                <a:spcPct val="115000"/>
              </a:lnSpc>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Your insurance and bonding capacity</a:t>
            </a:r>
          </a:p>
          <a:p>
            <a:endParaRPr lang="en-US" sz="1100" dirty="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90638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a:extLst>
              <a:ext uri="{FF2B5EF4-FFF2-40B4-BE49-F238E27FC236}">
                <a16:creationId xmlns:a16="http://schemas.microsoft.com/office/drawing/2014/main" id="{7E07577B-3DCB-2B2B-0452-4598AE996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728663" indent="-279400" defTabSz="915988">
              <a:defRPr sz="2400">
                <a:solidFill>
                  <a:schemeClr val="tx1"/>
                </a:solidFill>
                <a:latin typeface="Arial" panose="020B0604020202020204" pitchFamily="34" charset="0"/>
                <a:ea typeface="ＭＳ Ｐゴシック" panose="020B0600070205080204" pitchFamily="34" charset="-128"/>
              </a:defRPr>
            </a:lvl2pPr>
            <a:lvl3pPr marL="1120775" indent="-223838" defTabSz="915988">
              <a:defRPr sz="2400">
                <a:solidFill>
                  <a:schemeClr val="tx1"/>
                </a:solidFill>
                <a:latin typeface="Arial" panose="020B0604020202020204" pitchFamily="34" charset="0"/>
                <a:ea typeface="ＭＳ Ｐゴシック" panose="020B0600070205080204" pitchFamily="34" charset="-128"/>
              </a:defRPr>
            </a:lvl3pPr>
            <a:lvl4pPr marL="1570038" indent="-223838" defTabSz="915988">
              <a:defRPr sz="2400">
                <a:solidFill>
                  <a:schemeClr val="tx1"/>
                </a:solidFill>
                <a:latin typeface="Arial" panose="020B0604020202020204" pitchFamily="34" charset="0"/>
                <a:ea typeface="ＭＳ Ｐゴシック" panose="020B0600070205080204" pitchFamily="34" charset="-128"/>
              </a:defRPr>
            </a:lvl4pPr>
            <a:lvl5pPr marL="2017713" indent="-223838" defTabSz="915988">
              <a:defRPr sz="2400">
                <a:solidFill>
                  <a:schemeClr val="tx1"/>
                </a:solidFill>
                <a:latin typeface="Arial" panose="020B0604020202020204" pitchFamily="34" charset="0"/>
                <a:ea typeface="ＭＳ Ｐゴシック" panose="020B0600070205080204" pitchFamily="34" charset="-128"/>
              </a:defRPr>
            </a:lvl5pPr>
            <a:lvl6pPr marL="24749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321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893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465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0B8BF2-322F-4D12-8444-C04809F353D4}" type="slidenum">
              <a:rPr lang="en-US" altLang="en-US" sz="1200" smtClean="0">
                <a:latin typeface="Times New Roman" panose="02020603050405020304" pitchFamily="18" charset="0"/>
              </a:rPr>
              <a:pPr/>
              <a:t>16</a:t>
            </a:fld>
            <a:endParaRPr lang="en-US" altLang="en-US" sz="1200">
              <a:latin typeface="Times New Roman" panose="02020603050405020304" pitchFamily="18" charset="0"/>
            </a:endParaRPr>
          </a:p>
        </p:txBody>
      </p:sp>
      <p:sp>
        <p:nvSpPr>
          <p:cNvPr id="65539" name="Rectangle 3074">
            <a:extLst>
              <a:ext uri="{FF2B5EF4-FFF2-40B4-BE49-F238E27FC236}">
                <a16:creationId xmlns:a16="http://schemas.microsoft.com/office/drawing/2014/main" id="{D7CDB094-9662-F9DE-05DA-DDA539EE684D}"/>
              </a:ext>
            </a:extLst>
          </p:cNvPr>
          <p:cNvSpPr>
            <a:spLocks noGrp="1" noRot="1" noChangeAspect="1" noChangeArrowheads="1" noTextEdit="1"/>
          </p:cNvSpPr>
          <p:nvPr>
            <p:ph type="sldImg"/>
          </p:nvPr>
        </p:nvSpPr>
        <p:spPr>
          <a:xfrm>
            <a:off x="1152525" y="684213"/>
            <a:ext cx="4572000" cy="3429000"/>
          </a:xfrm>
          <a:ln/>
        </p:spPr>
      </p:sp>
      <p:sp>
        <p:nvSpPr>
          <p:cNvPr id="65540" name="Rectangle 3075">
            <a:extLst>
              <a:ext uri="{FF2B5EF4-FFF2-40B4-BE49-F238E27FC236}">
                <a16:creationId xmlns:a16="http://schemas.microsoft.com/office/drawing/2014/main" id="{0F7A42B2-28B6-9DEA-3B00-FAE4B42A4C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Some other pointers to remember as you prepare your offer.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a:extLst>
              <a:ext uri="{FF2B5EF4-FFF2-40B4-BE49-F238E27FC236}">
                <a16:creationId xmlns:a16="http://schemas.microsoft.com/office/drawing/2014/main" id="{1EFDDB49-90CF-1BB0-6ABE-3B1FEEA310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728663" indent="-279400" defTabSz="915988">
              <a:defRPr sz="2400">
                <a:solidFill>
                  <a:schemeClr val="tx1"/>
                </a:solidFill>
                <a:latin typeface="Arial" panose="020B0604020202020204" pitchFamily="34" charset="0"/>
                <a:ea typeface="ＭＳ Ｐゴシック" panose="020B0600070205080204" pitchFamily="34" charset="-128"/>
              </a:defRPr>
            </a:lvl2pPr>
            <a:lvl3pPr marL="1120775" indent="-223838" defTabSz="915988">
              <a:defRPr sz="2400">
                <a:solidFill>
                  <a:schemeClr val="tx1"/>
                </a:solidFill>
                <a:latin typeface="Arial" panose="020B0604020202020204" pitchFamily="34" charset="0"/>
                <a:ea typeface="ＭＳ Ｐゴシック" panose="020B0600070205080204" pitchFamily="34" charset="-128"/>
              </a:defRPr>
            </a:lvl3pPr>
            <a:lvl4pPr marL="1570038" indent="-223838" defTabSz="915988">
              <a:defRPr sz="2400">
                <a:solidFill>
                  <a:schemeClr val="tx1"/>
                </a:solidFill>
                <a:latin typeface="Arial" panose="020B0604020202020204" pitchFamily="34" charset="0"/>
                <a:ea typeface="ＭＳ Ｐゴシック" panose="020B0600070205080204" pitchFamily="34" charset="-128"/>
              </a:defRPr>
            </a:lvl4pPr>
            <a:lvl5pPr marL="2017713" indent="-223838" defTabSz="915988">
              <a:defRPr sz="2400">
                <a:solidFill>
                  <a:schemeClr val="tx1"/>
                </a:solidFill>
                <a:latin typeface="Arial" panose="020B0604020202020204" pitchFamily="34" charset="0"/>
                <a:ea typeface="ＭＳ Ｐゴシック" panose="020B0600070205080204" pitchFamily="34" charset="-128"/>
              </a:defRPr>
            </a:lvl5pPr>
            <a:lvl6pPr marL="24749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321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893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465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914BE3-0984-4B86-986F-E0FEE399D29F}" type="slidenum">
              <a:rPr lang="en-US" altLang="en-US" sz="1200" smtClean="0">
                <a:latin typeface="Times New Roman" panose="02020603050405020304" pitchFamily="18" charset="0"/>
              </a:rPr>
              <a:pPr/>
              <a:t>17</a:t>
            </a:fld>
            <a:endParaRPr lang="en-US" altLang="en-US" sz="1200">
              <a:latin typeface="Times New Roman" panose="02020603050405020304" pitchFamily="18" charset="0"/>
            </a:endParaRPr>
          </a:p>
        </p:txBody>
      </p:sp>
      <p:sp>
        <p:nvSpPr>
          <p:cNvPr id="67587" name="Rectangle 2">
            <a:extLst>
              <a:ext uri="{FF2B5EF4-FFF2-40B4-BE49-F238E27FC236}">
                <a16:creationId xmlns:a16="http://schemas.microsoft.com/office/drawing/2014/main" id="{48A4018D-76BE-8899-091A-327F662CFEAC}"/>
              </a:ext>
            </a:extLst>
          </p:cNvPr>
          <p:cNvSpPr>
            <a:spLocks noGrp="1" noRot="1" noChangeAspect="1" noChangeArrowheads="1" noTextEdit="1"/>
          </p:cNvSpPr>
          <p:nvPr>
            <p:ph type="sldImg"/>
          </p:nvPr>
        </p:nvSpPr>
        <p:spPr>
          <a:xfrm>
            <a:off x="1144588" y="685800"/>
            <a:ext cx="4572000" cy="3429000"/>
          </a:xfrm>
          <a:ln/>
        </p:spPr>
      </p:sp>
      <p:sp>
        <p:nvSpPr>
          <p:cNvPr id="67588" name="Rectangle 3">
            <a:extLst>
              <a:ext uri="{FF2B5EF4-FFF2-40B4-BE49-F238E27FC236}">
                <a16:creationId xmlns:a16="http://schemas.microsoft.com/office/drawing/2014/main" id="{7CF5820F-DDC7-A018-1E70-173304AB15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The contracting officer will take all offers received and make an award decision.  This list shows some of the areas a contracting officer may evaluate.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a:extLst>
              <a:ext uri="{FF2B5EF4-FFF2-40B4-BE49-F238E27FC236}">
                <a16:creationId xmlns:a16="http://schemas.microsoft.com/office/drawing/2014/main" id="{A4C29AA9-DBB6-E37D-67E8-8EABB2E780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728663" indent="-279400" defTabSz="915988">
              <a:defRPr sz="2400">
                <a:solidFill>
                  <a:schemeClr val="tx1"/>
                </a:solidFill>
                <a:latin typeface="Arial" panose="020B0604020202020204" pitchFamily="34" charset="0"/>
                <a:ea typeface="ＭＳ Ｐゴシック" panose="020B0600070205080204" pitchFamily="34" charset="-128"/>
              </a:defRPr>
            </a:lvl2pPr>
            <a:lvl3pPr marL="1120775" indent="-223838" defTabSz="915988">
              <a:defRPr sz="2400">
                <a:solidFill>
                  <a:schemeClr val="tx1"/>
                </a:solidFill>
                <a:latin typeface="Arial" panose="020B0604020202020204" pitchFamily="34" charset="0"/>
                <a:ea typeface="ＭＳ Ｐゴシック" panose="020B0600070205080204" pitchFamily="34" charset="-128"/>
              </a:defRPr>
            </a:lvl3pPr>
            <a:lvl4pPr marL="1570038" indent="-223838" defTabSz="915988">
              <a:defRPr sz="2400">
                <a:solidFill>
                  <a:schemeClr val="tx1"/>
                </a:solidFill>
                <a:latin typeface="Arial" panose="020B0604020202020204" pitchFamily="34" charset="0"/>
                <a:ea typeface="ＭＳ Ｐゴシック" panose="020B0600070205080204" pitchFamily="34" charset="-128"/>
              </a:defRPr>
            </a:lvl4pPr>
            <a:lvl5pPr marL="2017713" indent="-223838" defTabSz="915988">
              <a:defRPr sz="2400">
                <a:solidFill>
                  <a:schemeClr val="tx1"/>
                </a:solidFill>
                <a:latin typeface="Arial" panose="020B0604020202020204" pitchFamily="34" charset="0"/>
                <a:ea typeface="ＭＳ Ｐゴシック" panose="020B0600070205080204" pitchFamily="34" charset="-128"/>
              </a:defRPr>
            </a:lvl5pPr>
            <a:lvl6pPr marL="24749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321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893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465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24B6D-0C28-40E6-ABD7-222D796389D4}" type="slidenum">
              <a:rPr lang="en-US" altLang="en-US" sz="1200" smtClean="0">
                <a:latin typeface="Times New Roman" panose="02020603050405020304" pitchFamily="18" charset="0"/>
              </a:rPr>
              <a:pPr/>
              <a:t>18</a:t>
            </a:fld>
            <a:endParaRPr lang="en-US" altLang="en-US" sz="1200">
              <a:latin typeface="Times New Roman" panose="02020603050405020304" pitchFamily="18" charset="0"/>
            </a:endParaRPr>
          </a:p>
        </p:txBody>
      </p:sp>
      <p:sp>
        <p:nvSpPr>
          <p:cNvPr id="69635" name="Rectangle 2">
            <a:extLst>
              <a:ext uri="{FF2B5EF4-FFF2-40B4-BE49-F238E27FC236}">
                <a16:creationId xmlns:a16="http://schemas.microsoft.com/office/drawing/2014/main" id="{6B5F63DD-74C8-180A-163D-9746374C608A}"/>
              </a:ext>
            </a:extLst>
          </p:cNvPr>
          <p:cNvSpPr>
            <a:spLocks noGrp="1" noRot="1" noChangeAspect="1" noChangeArrowheads="1" noTextEdit="1"/>
          </p:cNvSpPr>
          <p:nvPr>
            <p:ph type="sldImg"/>
          </p:nvPr>
        </p:nvSpPr>
        <p:spPr>
          <a:xfrm>
            <a:off x="1146175" y="685800"/>
            <a:ext cx="4554538" cy="3416300"/>
          </a:xfrm>
          <a:ln/>
        </p:spPr>
      </p:sp>
      <p:sp>
        <p:nvSpPr>
          <p:cNvPr id="69636" name="Rectangle 3">
            <a:extLst>
              <a:ext uri="{FF2B5EF4-FFF2-40B4-BE49-F238E27FC236}">
                <a16:creationId xmlns:a16="http://schemas.microsoft.com/office/drawing/2014/main" id="{9613923D-CDCA-15A4-6B36-04E26F493B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The department of defense has specific people at each buying activity to assist small businesses.  Find the right point of contact through resources on their website.</a:t>
            </a:r>
          </a:p>
          <a:p>
            <a:endParaRPr lang="en-US" altLang="en-US" sz="1400"/>
          </a:p>
          <a:p>
            <a:r>
              <a:rPr lang="en-US" altLang="en-US" sz="1400"/>
              <a:t>Should you require in-depth counseling in seeking federal or state government contracts, there are many Procurement and Technical Assistance Centers and Small Business Development Centers to assist you.  They can help your firm register with the Central Contractor Registration (CCR) and obtain a DUNS number.  Many times, they also can match your firm’s capability with procurement opportunities, as well as help you obtain military and federal specifications and drawings.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4B51217-541E-A658-D6C4-7D34767A975F}"/>
              </a:ext>
            </a:extLst>
          </p:cNvPr>
          <p:cNvSpPr>
            <a:spLocks noGrp="1" noRot="1" noChangeAspect="1" noChangeArrowheads="1" noTextEdit="1"/>
          </p:cNvSpPr>
          <p:nvPr>
            <p:ph type="sldImg"/>
          </p:nvPr>
        </p:nvSpPr>
        <p:spPr>
          <a:xfrm>
            <a:off x="1371600" y="1143000"/>
            <a:ext cx="4114800" cy="3086100"/>
          </a:xfrm>
          <a:ln/>
        </p:spPr>
      </p:sp>
      <p:sp>
        <p:nvSpPr>
          <p:cNvPr id="78851" name="Notes Placeholder 2">
            <a:extLst>
              <a:ext uri="{FF2B5EF4-FFF2-40B4-BE49-F238E27FC236}">
                <a16:creationId xmlns:a16="http://schemas.microsoft.com/office/drawing/2014/main" id="{E11EC23A-6D3D-2A72-89F5-D9FB93C4D6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a:extLst>
              <a:ext uri="{FF2B5EF4-FFF2-40B4-BE49-F238E27FC236}">
                <a16:creationId xmlns:a16="http://schemas.microsoft.com/office/drawing/2014/main" id="{94B3227C-7C3D-BC5D-6084-B50189B918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728663" indent="-279400" defTabSz="915988">
              <a:defRPr sz="2400">
                <a:solidFill>
                  <a:schemeClr val="tx1"/>
                </a:solidFill>
                <a:latin typeface="Arial" panose="020B0604020202020204" pitchFamily="34" charset="0"/>
                <a:ea typeface="ＭＳ Ｐゴシック" panose="020B0600070205080204" pitchFamily="34" charset="-128"/>
              </a:defRPr>
            </a:lvl2pPr>
            <a:lvl3pPr marL="1120775" indent="-223838" defTabSz="915988">
              <a:defRPr sz="2400">
                <a:solidFill>
                  <a:schemeClr val="tx1"/>
                </a:solidFill>
                <a:latin typeface="Arial" panose="020B0604020202020204" pitchFamily="34" charset="0"/>
                <a:ea typeface="ＭＳ Ｐゴシック" panose="020B0600070205080204" pitchFamily="34" charset="-128"/>
              </a:defRPr>
            </a:lvl3pPr>
            <a:lvl4pPr marL="1570038" indent="-223838" defTabSz="915988">
              <a:defRPr sz="2400">
                <a:solidFill>
                  <a:schemeClr val="tx1"/>
                </a:solidFill>
                <a:latin typeface="Arial" panose="020B0604020202020204" pitchFamily="34" charset="0"/>
                <a:ea typeface="ＭＳ Ｐゴシック" panose="020B0600070205080204" pitchFamily="34" charset="-128"/>
              </a:defRPr>
            </a:lvl4pPr>
            <a:lvl5pPr marL="2017713" indent="-223838" defTabSz="915988">
              <a:defRPr sz="2400">
                <a:solidFill>
                  <a:schemeClr val="tx1"/>
                </a:solidFill>
                <a:latin typeface="Arial" panose="020B0604020202020204" pitchFamily="34" charset="0"/>
                <a:ea typeface="ＭＳ Ｐゴシック" panose="020B0600070205080204" pitchFamily="34" charset="-128"/>
              </a:defRPr>
            </a:lvl5pPr>
            <a:lvl6pPr marL="24749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321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893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465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4F85BB-BE06-414A-82C2-6D3E00375A73}" type="slidenum">
              <a:rPr lang="en-US" altLang="en-US" sz="1200" smtClean="0">
                <a:latin typeface="Times New Roman" panose="02020603050405020304" pitchFamily="18" charset="0"/>
              </a:rPr>
              <a:pPr/>
              <a:t>22</a:t>
            </a:fld>
            <a:endParaRPr lang="en-US" altLang="en-US" sz="12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pPr/>
              <a:t>2</a:t>
            </a:fld>
            <a:endParaRPr lang="en-US"/>
          </a:p>
        </p:txBody>
      </p:sp>
    </p:spTree>
    <p:extLst>
      <p:ext uri="{BB962C8B-B14F-4D97-AF65-F5344CB8AC3E}">
        <p14:creationId xmlns:p14="http://schemas.microsoft.com/office/powerpoint/2010/main" val="70227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573088"/>
            <a:ext cx="2919413" cy="2190750"/>
          </a:xfrm>
        </p:spPr>
      </p:sp>
      <p:sp>
        <p:nvSpPr>
          <p:cNvPr id="3" name="Notes Placeholder 2"/>
          <p:cNvSpPr>
            <a:spLocks noGrp="1"/>
          </p:cNvSpPr>
          <p:nvPr>
            <p:ph type="body" idx="1"/>
          </p:nvPr>
        </p:nvSpPr>
        <p:spPr/>
        <p:txBody>
          <a:bodyPr/>
          <a:lstStyle/>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dirty="0">
                <a:latin typeface="Source Sans Pro" panose="020B0503030403020204"/>
                <a:ea typeface="Times New Roman" panose="02020603050405020304" pitchFamily="18" charset="0"/>
                <a:cs typeface="Symbol" panose="05050102010706020507" pitchFamily="18" charset="2"/>
              </a:rPr>
              <a:t>To get started:</a:t>
            </a:r>
            <a:endParaRPr lang="en-US" dirty="0">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To take advantage of opportunities published on </a:t>
            </a:r>
            <a:r>
              <a:rPr lang="en-US" dirty="0" err="1">
                <a:latin typeface="Source Sans Pro" panose="020B0503030403020204"/>
                <a:ea typeface="Times New Roman" panose="02020603050405020304" pitchFamily="18" charset="0"/>
                <a:cs typeface="Source Sans Pro" panose="020B0503030403020204"/>
              </a:rPr>
              <a:t>FedBizOpps</a:t>
            </a:r>
            <a:r>
              <a:rPr lang="en-US" dirty="0">
                <a:latin typeface="Source Sans Pro" panose="020B0503030403020204"/>
                <a:ea typeface="Times New Roman" panose="02020603050405020304" pitchFamily="18" charset="0"/>
                <a:cs typeface="Source Sans Pro" panose="020B0503030403020204"/>
              </a:rPr>
              <a:t>, you are required to have an active Sam.gov account as well as a DUNS and Cage number.</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To register in SAM – the System for Award Management go to </a:t>
            </a:r>
            <a:r>
              <a:rPr lang="en-US" dirty="0">
                <a:solidFill>
                  <a:srgbClr val="0000FF"/>
                </a:solidFill>
                <a:latin typeface="Source Sans Pro" panose="020B0503030403020204"/>
                <a:ea typeface="Times New Roman" panose="02020603050405020304" pitchFamily="18" charset="0"/>
                <a:cs typeface="Source Sans Pro" panose="020B0503030403020204"/>
                <a:hlinkClick r:id="rId3"/>
              </a:rPr>
              <a:t>www.sam.gov</a:t>
            </a:r>
            <a:r>
              <a:rPr lang="en-US" dirty="0">
                <a:latin typeface="Source Sans Pro" panose="020B0503030403020204"/>
                <a:ea typeface="Times New Roman" panose="02020603050405020304" pitchFamily="18" charset="0"/>
                <a:cs typeface="Source Sans Pro" panose="020B0503030403020204"/>
              </a:rPr>
              <a:t>. This service is free of charge.</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Using your company’s exact legal name, obtain a Data Universal Number System (DUNS) number from DUN &amp; Bradstreet. You can request this free number at </a:t>
            </a:r>
            <a:r>
              <a:rPr lang="en-US" u="sng" dirty="0">
                <a:solidFill>
                  <a:srgbClr val="0000FF"/>
                </a:solidFill>
                <a:latin typeface="Source Sans Pro" panose="020B0503030403020204"/>
                <a:ea typeface="Source Sans Pro" panose="020B0503030403020204"/>
                <a:cs typeface="Source Sans Pro" panose="020B0503030403020204"/>
                <a:hlinkClick r:id="rId4"/>
              </a:rPr>
              <a:t>www.fedgov.dnb.com/webform</a:t>
            </a:r>
            <a:r>
              <a:rPr lang="en-US" dirty="0">
                <a:latin typeface="Source Sans Pro" panose="020B0503030403020204"/>
                <a:ea typeface="Times New Roman" panose="02020603050405020304" pitchFamily="18" charset="0"/>
                <a:cs typeface="Source Sans Pro" panose="020B0503030403020204"/>
              </a:rPr>
              <a:t> or by calling 866-705-5711. DUN &amp; Bradstreet is a commercial company and has products and services to sell. Be aware, they may try to sell to you, but you only need the free number to do business with the Government!</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The Commercial and Government Entity (CAGE) Code is a five-character ID number that is used extensively within the federal government, assigned by the Department of Defense’s Defense Logistics Agency (DLA). </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dirty="0">
                <a:latin typeface="Source Sans Pro" panose="020B0503030403020204"/>
                <a:ea typeface="Times New Roman" panose="02020603050405020304" pitchFamily="18" charset="0"/>
                <a:cs typeface="Symbol" panose="05050102010706020507" pitchFamily="18" charset="2"/>
              </a:rPr>
              <a:t>Registering with FBO.gov</a:t>
            </a:r>
            <a:endParaRPr lang="en-US" dirty="0">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Registration is not required to perform basic searches on </a:t>
            </a:r>
            <a:r>
              <a:rPr lang="en-US" u="sng" dirty="0">
                <a:solidFill>
                  <a:srgbClr val="0000FF"/>
                </a:solidFill>
                <a:latin typeface="Source Sans Pro" panose="020B0503030403020204"/>
                <a:ea typeface="Source Sans Pro" panose="020B0503030403020204"/>
                <a:cs typeface="Source Sans Pro" panose="020B0503030403020204"/>
              </a:rPr>
              <a:t>https://www.fbo.gov/.</a:t>
            </a:r>
            <a:endParaRPr lang="en-US" dirty="0">
              <a:latin typeface="Source Sans Pro" panose="020B0503030403020204"/>
              <a:ea typeface="Times New Roman" panose="02020603050405020304" pitchFamily="18" charset="0"/>
              <a:cs typeface="Source Sans Pro" panose="020B0503030403020204"/>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Companies may register on the site for free. </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Registering will include the ability to use search agents, which will serve as search criteria to find relevant opportunities.</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A registered account allows the user to add opportunities to a saved list, which keeps track of opportunities for a later time.</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Registration also provides the ability to view bid documents, this will help your company make an informed decision about whether to proceed with a bid.</a:t>
            </a:r>
          </a:p>
          <a:p>
            <a:endParaRPr lang="en-US" sz="1400" dirty="0"/>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295211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DED9525F-079B-3E7E-CB67-E22AB1042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728663" indent="-279400" defTabSz="915988">
              <a:defRPr sz="2400">
                <a:solidFill>
                  <a:schemeClr val="tx1"/>
                </a:solidFill>
                <a:latin typeface="Arial" panose="020B0604020202020204" pitchFamily="34" charset="0"/>
                <a:ea typeface="ＭＳ Ｐゴシック" panose="020B0600070205080204" pitchFamily="34" charset="-128"/>
              </a:defRPr>
            </a:lvl2pPr>
            <a:lvl3pPr marL="1120775" indent="-223838" defTabSz="915988">
              <a:defRPr sz="2400">
                <a:solidFill>
                  <a:schemeClr val="tx1"/>
                </a:solidFill>
                <a:latin typeface="Arial" panose="020B0604020202020204" pitchFamily="34" charset="0"/>
                <a:ea typeface="ＭＳ Ｐゴシック" panose="020B0600070205080204" pitchFamily="34" charset="-128"/>
              </a:defRPr>
            </a:lvl3pPr>
            <a:lvl4pPr marL="1570038" indent="-223838" defTabSz="915988">
              <a:defRPr sz="2400">
                <a:solidFill>
                  <a:schemeClr val="tx1"/>
                </a:solidFill>
                <a:latin typeface="Arial" panose="020B0604020202020204" pitchFamily="34" charset="0"/>
                <a:ea typeface="ＭＳ Ｐゴシック" panose="020B0600070205080204" pitchFamily="34" charset="-128"/>
              </a:defRPr>
            </a:lvl4pPr>
            <a:lvl5pPr marL="2017713" indent="-223838" defTabSz="915988">
              <a:defRPr sz="2400">
                <a:solidFill>
                  <a:schemeClr val="tx1"/>
                </a:solidFill>
                <a:latin typeface="Arial" panose="020B0604020202020204" pitchFamily="34" charset="0"/>
                <a:ea typeface="ＭＳ Ｐゴシック" panose="020B0600070205080204" pitchFamily="34" charset="-128"/>
              </a:defRPr>
            </a:lvl5pPr>
            <a:lvl6pPr marL="24749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321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893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465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B31BF7-5B8D-4422-A726-61315C2EC0FD}" type="slidenum">
              <a:rPr lang="en-US" altLang="en-US" sz="1200" smtClean="0">
                <a:latin typeface="Times New Roman" panose="02020603050405020304" pitchFamily="18" charset="0"/>
              </a:rPr>
              <a:pPr/>
              <a:t>6</a:t>
            </a:fld>
            <a:endParaRPr lang="en-US" altLang="en-US" sz="1200">
              <a:latin typeface="Times New Roman" panose="02020603050405020304" pitchFamily="18" charset="0"/>
            </a:endParaRPr>
          </a:p>
        </p:txBody>
      </p:sp>
      <p:sp>
        <p:nvSpPr>
          <p:cNvPr id="47107" name="Rectangle 2">
            <a:extLst>
              <a:ext uri="{FF2B5EF4-FFF2-40B4-BE49-F238E27FC236}">
                <a16:creationId xmlns:a16="http://schemas.microsoft.com/office/drawing/2014/main" id="{331847E3-B3C5-79F9-58DA-B3B698A1CD0A}"/>
              </a:ext>
            </a:extLst>
          </p:cNvPr>
          <p:cNvSpPr>
            <a:spLocks noGrp="1" noRot="1" noChangeAspect="1" noChangeArrowheads="1" noTextEdit="1"/>
          </p:cNvSpPr>
          <p:nvPr>
            <p:ph type="sldImg"/>
          </p:nvPr>
        </p:nvSpPr>
        <p:spPr>
          <a:ln/>
        </p:spPr>
      </p:sp>
      <p:sp>
        <p:nvSpPr>
          <p:cNvPr id="47108" name="Rectangle 4">
            <a:extLst>
              <a:ext uri="{FF2B5EF4-FFF2-40B4-BE49-F238E27FC236}">
                <a16:creationId xmlns:a16="http://schemas.microsoft.com/office/drawing/2014/main" id="{6C470B1C-B8C5-487A-5E2D-3B264ED484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The different program categories carry with them different rules.  Some involve formal applications and certifications; others simply require that you review the regulations and make a decision about whether you qualify.</a:t>
            </a:r>
          </a:p>
          <a:p>
            <a:r>
              <a:rPr lang="en-US" altLang="en-US" sz="1600"/>
              <a:t>For government procurements you will be asked to certify as to the type of business you are, as well as certify which special programs you are entitled to.  </a:t>
            </a:r>
          </a:p>
          <a:p>
            <a:r>
              <a:rPr lang="en-US" altLang="en-US" sz="1600"/>
              <a:t>I’ll be discussing the 3 formal certifications in more detail.  Check our website at sba.gov for further information on all certifications.</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E194AFC-BD5A-3EC6-7B90-89D27A81B19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B04A6489-7214-269F-7824-C4EE297B0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the actual numbers for the last four fiscal years</a:t>
            </a:r>
          </a:p>
          <a:p>
            <a:endParaRPr lang="en-US" altLang="en-US"/>
          </a:p>
          <a:p>
            <a:r>
              <a:rPr lang="en-US" altLang="en-US"/>
              <a:t>Highlight the government’s fiscal year – Oct 1 through Sept 30</a:t>
            </a:r>
          </a:p>
          <a:p>
            <a:endParaRPr lang="en-US" altLang="en-US"/>
          </a:p>
          <a:p>
            <a:r>
              <a:rPr lang="en-US" altLang="en-US"/>
              <a:t>Highlight the numbers</a:t>
            </a:r>
          </a:p>
          <a:p>
            <a:r>
              <a:rPr lang="en-US" altLang="en-US"/>
              <a:t> - close to SB number each year, usually not met</a:t>
            </a:r>
          </a:p>
          <a:p>
            <a:r>
              <a:rPr lang="en-US" altLang="en-US"/>
              <a:t> - never met WOSB number – purpose for new program</a:t>
            </a:r>
          </a:p>
          <a:p>
            <a:r>
              <a:rPr lang="en-US" altLang="en-US"/>
              <a:t> - SDB usually exceeded – result of 8(a) program</a:t>
            </a:r>
          </a:p>
          <a:p>
            <a:r>
              <a:rPr lang="en-US" altLang="en-US"/>
              <a:t> - SDVO met for the first time in FY12</a:t>
            </a:r>
          </a:p>
          <a:p>
            <a:r>
              <a:rPr lang="en-US" altLang="en-US"/>
              <a:t> - HUBZone never met and is currently going down – lots of reasons</a:t>
            </a:r>
          </a:p>
          <a:p>
            <a:r>
              <a:rPr lang="en-US" altLang="en-US"/>
              <a:t>             - Census data in 2010; GAO report in 2008 both contributed to number of firms going down</a:t>
            </a:r>
          </a:p>
        </p:txBody>
      </p:sp>
      <p:sp>
        <p:nvSpPr>
          <p:cNvPr id="37892" name="Slide Number Placeholder 3">
            <a:extLst>
              <a:ext uri="{FF2B5EF4-FFF2-40B4-BE49-F238E27FC236}">
                <a16:creationId xmlns:a16="http://schemas.microsoft.com/office/drawing/2014/main" id="{6859D727-E533-574D-9EBB-9BA45DA6DB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728663" indent="-279400" defTabSz="915988">
              <a:defRPr sz="2400">
                <a:solidFill>
                  <a:schemeClr val="tx1"/>
                </a:solidFill>
                <a:latin typeface="Arial" panose="020B0604020202020204" pitchFamily="34" charset="0"/>
                <a:ea typeface="ＭＳ Ｐゴシック" panose="020B0600070205080204" pitchFamily="34" charset="-128"/>
              </a:defRPr>
            </a:lvl2pPr>
            <a:lvl3pPr marL="1120775" indent="-223838" defTabSz="915988">
              <a:defRPr sz="2400">
                <a:solidFill>
                  <a:schemeClr val="tx1"/>
                </a:solidFill>
                <a:latin typeface="Arial" panose="020B0604020202020204" pitchFamily="34" charset="0"/>
                <a:ea typeface="ＭＳ Ｐゴシック" panose="020B0600070205080204" pitchFamily="34" charset="-128"/>
              </a:defRPr>
            </a:lvl3pPr>
            <a:lvl4pPr marL="1570038" indent="-223838" defTabSz="915988">
              <a:defRPr sz="2400">
                <a:solidFill>
                  <a:schemeClr val="tx1"/>
                </a:solidFill>
                <a:latin typeface="Arial" panose="020B0604020202020204" pitchFamily="34" charset="0"/>
                <a:ea typeface="ＭＳ Ｐゴシック" panose="020B0600070205080204" pitchFamily="34" charset="-128"/>
              </a:defRPr>
            </a:lvl4pPr>
            <a:lvl5pPr marL="2017713" indent="-223838" defTabSz="915988">
              <a:defRPr sz="2400">
                <a:solidFill>
                  <a:schemeClr val="tx1"/>
                </a:solidFill>
                <a:latin typeface="Arial" panose="020B0604020202020204" pitchFamily="34" charset="0"/>
                <a:ea typeface="ＭＳ Ｐゴシック" panose="020B0600070205080204" pitchFamily="34" charset="-128"/>
              </a:defRPr>
            </a:lvl5pPr>
            <a:lvl6pPr marL="24749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321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893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46513" indent="-223838"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022F2E-164D-4B53-8DA2-F0F9EA4B9438}"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573088"/>
            <a:ext cx="2919413" cy="2190750"/>
          </a:xfrm>
        </p:spPr>
      </p:sp>
      <p:sp>
        <p:nvSpPr>
          <p:cNvPr id="3" name="Notes Placeholder 2"/>
          <p:cNvSpPr>
            <a:spLocks noGrp="1"/>
          </p:cNvSpPr>
          <p:nvPr>
            <p:ph type="body" idx="1"/>
          </p:nvPr>
        </p:nvSpPr>
        <p:spPr/>
        <p:txBody>
          <a:bodyPr/>
          <a:lstStyle/>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Definition of a Prime Contractor </a:t>
            </a:r>
            <a:endParaRPr lang="en-US">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“Prime contract” means a contract or contractual action entered into by the U.S. for the purpose of obtaining supplies, materials, equipment, or services.</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Definition of a Subcontractor</a:t>
            </a:r>
            <a:endParaRPr lang="en-US">
              <a:latin typeface="Source Sans Pro" panose="020B0503030403020204"/>
              <a:ea typeface="Times New Roman" panose="02020603050405020304" pitchFamily="18" charset="0"/>
              <a:cs typeface="Symbol" panose="05050102010706020507" pitchFamily="18" charset="2"/>
            </a:endParaRPr>
          </a:p>
          <a:p>
            <a:pPr marL="742950" marR="0" lvl="1" indent="-285750" algn="l" defTabSz="914400" rtl="0" eaLnBrk="0" latinLnBrk="0" hangingPunct="0">
              <a:spcBef>
                <a:spcPts val="290"/>
              </a:spcBef>
              <a:spcAft>
                <a:spcPts val="0"/>
              </a:spcAft>
              <a:buSzPts val="1300"/>
              <a:buFont typeface="Courier New" panose="02070309020205020404" pitchFamily="49" charset="0"/>
              <a:buChar char="o"/>
              <a:tabLst>
                <a:tab pos="1181100" algn="l"/>
              </a:tabLst>
            </a:pPr>
            <a:r>
              <a:rPr lang="en-US" sz="1100" kern="1200">
                <a:solidFill>
                  <a:schemeClr val="tx1"/>
                </a:solidFill>
                <a:latin typeface="Source Sans Pro" panose="020B0503030403020204"/>
              </a:rPr>
              <a:t>A person or business that is awarded a subcontract to provide supplies or services necessary in the performance of another’s contract.</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Prime Controls Relationship</a:t>
            </a:r>
            <a:endParaRPr lang="en-US">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Prime and subcontractor need to work as a cohesive, high-performance team!</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Success comes from careful PLANNING (on both parts) and COMMUNICATION.</a:t>
            </a:r>
          </a:p>
          <a:p>
            <a:endParaRPr lang="en-US" sz="140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53978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573088"/>
            <a:ext cx="2919413" cy="2190750"/>
          </a:xfrm>
        </p:spPr>
      </p:sp>
      <p:sp>
        <p:nvSpPr>
          <p:cNvPr id="3" name="Notes Placeholder 2"/>
          <p:cNvSpPr>
            <a:spLocks noGrp="1"/>
          </p:cNvSpPr>
          <p:nvPr>
            <p:ph type="body" idx="1"/>
          </p:nvPr>
        </p:nvSpPr>
        <p:spPr>
          <a:xfrm>
            <a:off x="256382" y="3009900"/>
            <a:ext cx="6343650" cy="5411797"/>
          </a:xfrm>
        </p:spPr>
        <p:txBody>
          <a:bodyPr numCol="2"/>
          <a:lstStyle/>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sz="950" b="1" dirty="0">
                <a:cs typeface="Symbol" panose="05050102010706020507" pitchFamily="18" charset="2"/>
              </a:rPr>
              <a:t>SBA Resources</a:t>
            </a: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a:solidFill>
                  <a:schemeClr val="tx1"/>
                </a:solidFill>
                <a:cs typeface="Symbol" panose="05050102010706020507" pitchFamily="18" charset="2"/>
              </a:rPr>
              <a:t>Business Opportunity Specialist</a:t>
            </a: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a:solidFill>
                  <a:schemeClr val="tx1"/>
                </a:solidFill>
                <a:cs typeface="Symbol" panose="05050102010706020507" pitchFamily="18" charset="2"/>
              </a:rPr>
              <a:t>Procurement Center Representative</a:t>
            </a:r>
          </a:p>
          <a:p>
            <a:pPr marL="342900" indent="-342900" eaLnBrk="0" hangingPunct="0">
              <a:spcBef>
                <a:spcPts val="290"/>
              </a:spcBef>
              <a:buClr>
                <a:srgbClr val="595959"/>
              </a:buClr>
              <a:buSzPts val="1050"/>
              <a:buFont typeface="Wingdings" panose="05000000000000000000" pitchFamily="2" charset="2"/>
              <a:buChar char="Ø"/>
              <a:tabLst>
                <a:tab pos="1181100" algn="l"/>
              </a:tabLst>
            </a:pPr>
            <a:r>
              <a:rPr lang="en-US" sz="950" b="1" dirty="0"/>
              <a:t>Procurement Technical Assistance Centers (PTACs) </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sz="950" dirty="0">
                <a:cs typeface="Source Sans Pro" panose="020B0503030403020204"/>
              </a:rPr>
              <a:t>Help small businesses that are interested in government contracting. </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sz="950" dirty="0">
                <a:cs typeface="Source Sans Pro" panose="020B0503030403020204"/>
              </a:rPr>
              <a:t>Help businesses determine if they are ready for government contracting, register in the proper databases, find and bid on contracts, and more.</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sz="950" b="1" dirty="0">
                <a:cs typeface="Symbol" panose="05050102010706020507" pitchFamily="18" charset="2"/>
              </a:rPr>
              <a:t>Marketing Resources</a:t>
            </a: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err="1">
                <a:solidFill>
                  <a:schemeClr val="tx1"/>
                </a:solidFill>
                <a:cs typeface="Source Sans Pro" panose="020B0503030403020204"/>
              </a:rPr>
              <a:t>FedBizOpps</a:t>
            </a:r>
            <a:endParaRPr lang="en-US" sz="950" kern="1200" dirty="0">
              <a:solidFill>
                <a:schemeClr val="tx1"/>
              </a:solidFill>
              <a:cs typeface="Source Sans Pro" panose="020B0503030403020204"/>
            </a:endParaRPr>
          </a:p>
          <a:p>
            <a:pPr marL="1200150" marR="0" lvl="2" indent="-285750" algn="l" defTabSz="914400" rtl="0" eaLnBrk="0" latinLnBrk="0" hangingPunct="0">
              <a:spcBef>
                <a:spcPts val="290"/>
              </a:spcBef>
              <a:spcAft>
                <a:spcPts val="0"/>
              </a:spcAft>
              <a:buClr>
                <a:srgbClr val="595959"/>
              </a:buClr>
              <a:buSzPts val="1300"/>
              <a:buFont typeface="Wingdings" panose="05000000000000000000" pitchFamily="2" charset="2"/>
              <a:buChar char="§"/>
              <a:tabLst>
                <a:tab pos="1181100" algn="l"/>
              </a:tabLst>
            </a:pPr>
            <a:r>
              <a:rPr lang="en-US" sz="950" b="0" i="0" kern="1200" dirty="0">
                <a:solidFill>
                  <a:schemeClr val="tx1"/>
                </a:solidFill>
                <a:effectLst/>
              </a:rPr>
              <a:t>Primary source for federal government contract opportunities valued at over $25,000. </a:t>
            </a:r>
          </a:p>
          <a:p>
            <a:pPr marL="1200150" marR="0" lvl="2" indent="-285750" algn="l" defTabSz="914400" rtl="0" eaLnBrk="0" latinLnBrk="0" hangingPunct="0">
              <a:spcBef>
                <a:spcPts val="290"/>
              </a:spcBef>
              <a:spcAft>
                <a:spcPts val="0"/>
              </a:spcAft>
              <a:buClr>
                <a:srgbClr val="595959"/>
              </a:buClr>
              <a:buSzPts val="1300"/>
              <a:buFont typeface="Wingdings" panose="05000000000000000000" pitchFamily="2" charset="2"/>
              <a:buChar char="§"/>
              <a:tabLst>
                <a:tab pos="1181100" algn="l"/>
              </a:tabLst>
            </a:pPr>
            <a:r>
              <a:rPr lang="en-US" sz="950" b="0" i="0" kern="1200" dirty="0">
                <a:solidFill>
                  <a:schemeClr val="tx1"/>
                </a:solidFill>
                <a:effectLst/>
              </a:rPr>
              <a:t>Federal contracts less than $25,000 are not required to be published, so not every government opportunity will be listed </a:t>
            </a:r>
          </a:p>
          <a:p>
            <a:pPr marL="1200150" marR="0" lvl="2" indent="-285750" algn="l" defTabSz="914400" rtl="0" eaLnBrk="0" latinLnBrk="0" hangingPunct="0">
              <a:spcBef>
                <a:spcPts val="290"/>
              </a:spcBef>
              <a:spcAft>
                <a:spcPts val="0"/>
              </a:spcAft>
              <a:buClr>
                <a:srgbClr val="595959"/>
              </a:buClr>
              <a:buSzPts val="1300"/>
              <a:buFont typeface="Wingdings" panose="05000000000000000000" pitchFamily="2" charset="2"/>
              <a:buChar char="§"/>
              <a:tabLst>
                <a:tab pos="1181100" algn="l"/>
              </a:tabLst>
            </a:pPr>
            <a:r>
              <a:rPr lang="en-US" sz="950" b="0" i="0" kern="1200" dirty="0">
                <a:solidFill>
                  <a:schemeClr val="tx1"/>
                </a:solidFill>
                <a:effectLst/>
              </a:rPr>
              <a:t>Does not include state and local opportunities</a:t>
            </a:r>
            <a:endParaRPr lang="en-US" sz="950" kern="1200" dirty="0">
              <a:solidFill>
                <a:schemeClr val="tx1"/>
              </a:solidFill>
              <a:cs typeface="Source Sans Pro" panose="020B0503030403020204"/>
            </a:endParaRP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a:solidFill>
                  <a:schemeClr val="tx1"/>
                </a:solidFill>
                <a:cs typeface="Source Sans Pro" panose="020B0503030403020204"/>
              </a:rPr>
              <a:t>Federal Procurement Data System</a:t>
            </a:r>
          </a:p>
          <a:p>
            <a:pPr marL="1200150" marR="0" lvl="2" indent="-285750" algn="l" defTabSz="914400" rtl="0" eaLnBrk="0" latinLnBrk="0" hangingPunct="0">
              <a:spcBef>
                <a:spcPts val="290"/>
              </a:spcBef>
              <a:spcAft>
                <a:spcPts val="0"/>
              </a:spcAft>
              <a:buClr>
                <a:srgbClr val="595959"/>
              </a:buClr>
              <a:buSzPts val="1300"/>
              <a:buFont typeface="Wingdings" panose="05000000000000000000" pitchFamily="2" charset="2"/>
              <a:buChar char="§"/>
              <a:tabLst>
                <a:tab pos="1181100" algn="l"/>
              </a:tabLst>
            </a:pPr>
            <a:r>
              <a:rPr lang="en-US" sz="950" b="0" i="0" kern="1200" dirty="0">
                <a:solidFill>
                  <a:schemeClr val="tx1"/>
                </a:solidFill>
                <a:effectLst/>
              </a:rPr>
              <a:t>Current central repository of information on Federal contracting.</a:t>
            </a:r>
          </a:p>
          <a:p>
            <a:pPr marL="1200150" marR="0" lvl="2" indent="-285750" algn="l" defTabSz="914400" rtl="0" eaLnBrk="0" latinLnBrk="0" hangingPunct="0">
              <a:spcBef>
                <a:spcPts val="290"/>
              </a:spcBef>
              <a:spcAft>
                <a:spcPts val="0"/>
              </a:spcAft>
              <a:buClr>
                <a:srgbClr val="595959"/>
              </a:buClr>
              <a:buSzPts val="1300"/>
              <a:buFont typeface="Wingdings" panose="05000000000000000000" pitchFamily="2" charset="2"/>
              <a:buChar char="§"/>
              <a:tabLst>
                <a:tab pos="1181100" algn="l"/>
              </a:tabLst>
            </a:pPr>
            <a:r>
              <a:rPr lang="en-US" sz="950" b="0" i="0" kern="1200" dirty="0">
                <a:solidFill>
                  <a:schemeClr val="tx1"/>
                </a:solidFill>
                <a:effectLst/>
              </a:rPr>
              <a:t>Contracts valued at $10,000 or more are reported to the FPDS. </a:t>
            </a:r>
          </a:p>
          <a:p>
            <a:pPr marL="1200150" marR="0" lvl="2" indent="-285750" algn="l" defTabSz="914400" rtl="0" eaLnBrk="0" latinLnBrk="0" hangingPunct="0">
              <a:spcBef>
                <a:spcPts val="290"/>
              </a:spcBef>
              <a:spcAft>
                <a:spcPts val="0"/>
              </a:spcAft>
              <a:buClr>
                <a:srgbClr val="595959"/>
              </a:buClr>
              <a:buSzPts val="1300"/>
              <a:buFont typeface="Wingdings" panose="05000000000000000000" pitchFamily="2" charset="2"/>
              <a:buChar char="§"/>
              <a:tabLst>
                <a:tab pos="1181100" algn="l"/>
              </a:tabLst>
            </a:pPr>
            <a:r>
              <a:rPr lang="en-US" sz="950" b="0" i="0" kern="1200" dirty="0">
                <a:solidFill>
                  <a:schemeClr val="tx1"/>
                </a:solidFill>
                <a:effectLst/>
              </a:rPr>
              <a:t>System identifies who bought what, from whom, for how much, when and where</a:t>
            </a: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a:solidFill>
                  <a:schemeClr val="tx1"/>
                </a:solidFill>
                <a:cs typeface="Source Sans Pro" panose="020B0503030403020204"/>
              </a:rPr>
              <a:t>System for Award Management</a:t>
            </a:r>
          </a:p>
          <a:p>
            <a:pPr marL="1200150" marR="0" lvl="2" indent="-285750" algn="l" defTabSz="914400" rtl="0" eaLnBrk="0" latinLnBrk="0" hangingPunct="0">
              <a:spcBef>
                <a:spcPts val="290"/>
              </a:spcBef>
              <a:spcAft>
                <a:spcPts val="0"/>
              </a:spcAft>
              <a:buClr>
                <a:srgbClr val="595959"/>
              </a:buClr>
              <a:buSzPts val="1300"/>
              <a:buFont typeface="Wingdings" panose="05000000000000000000" pitchFamily="2" charset="2"/>
              <a:buChar char="§"/>
              <a:tabLst>
                <a:tab pos="1181100" algn="l"/>
              </a:tabLst>
            </a:pPr>
            <a:r>
              <a:rPr lang="en-US" sz="950" b="0" i="0" kern="1200" dirty="0">
                <a:solidFill>
                  <a:schemeClr val="tx1"/>
                </a:solidFill>
                <a:effectLst/>
              </a:rPr>
              <a:t>Businesses wanting to do business with the federal government under a Federal Acquisition Regulation (FAR)-based contract or applying for federal grants, cooperative agreements or other forms of federal financial assistance through Grants.gov must be registered in SAM.</a:t>
            </a:r>
          </a:p>
          <a:p>
            <a:pPr marL="742950" marR="0" lvl="1" indent="-285750" algn="l" defTabSz="914400" rtl="0" eaLnBrk="0" fontAlgn="auto" latinLnBrk="0" hangingPunct="0">
              <a:lnSpc>
                <a:spcPct val="100000"/>
              </a:lnSpc>
              <a:spcBef>
                <a:spcPts val="290"/>
              </a:spcBef>
              <a:spcAft>
                <a:spcPts val="0"/>
              </a:spcAft>
              <a:buClr>
                <a:srgbClr val="595959"/>
              </a:buClr>
              <a:buSzPts val="1300"/>
              <a:buFont typeface="Courier New" panose="02070309020205020404" pitchFamily="49" charset="0"/>
              <a:buChar char="o"/>
              <a:tabLst>
                <a:tab pos="1181100" algn="l"/>
              </a:tabLst>
              <a:defRPr/>
            </a:pPr>
            <a:r>
              <a:rPr lang="en-US" sz="1100" i="0" kern="1200" dirty="0">
                <a:solidFill>
                  <a:schemeClr val="tx1"/>
                </a:solidFill>
                <a:effectLst/>
                <a:latin typeface="Source Sans Pro" panose="020B0503030403020204" pitchFamily="34" charset="0"/>
                <a:ea typeface="Source Sans Pro" panose="020B0503030403020204" pitchFamily="34" charset="0"/>
                <a:cs typeface="+mn-cs"/>
              </a:rPr>
              <a:t>Dynamic Small Business Search System (DSBS) located at </a:t>
            </a:r>
            <a:r>
              <a:rPr lang="en-US" dirty="0">
                <a:hlinkClick r:id="rId3"/>
              </a:rPr>
              <a:t>SBA - Dynamic Small Business Search</a:t>
            </a:r>
            <a:r>
              <a:rPr lang="en-US" sz="1100" i="0" kern="1200" dirty="0">
                <a:solidFill>
                  <a:schemeClr val="tx1"/>
                </a:solidFill>
                <a:effectLst/>
                <a:latin typeface="Source Sans Pro" panose="020B0503030403020204" pitchFamily="34" charset="0"/>
                <a:ea typeface="Source Sans Pro" panose="020B0503030403020204" pitchFamily="34" charset="0"/>
                <a:cs typeface="+mn-cs"/>
              </a:rPr>
              <a:t> </a:t>
            </a:r>
          </a:p>
          <a:p>
            <a:pPr marL="742950" marR="0" lvl="1" indent="-285750" algn="l" defTabSz="914400" rtl="0" eaLnBrk="0" fontAlgn="auto" latinLnBrk="0" hangingPunct="0">
              <a:lnSpc>
                <a:spcPct val="100000"/>
              </a:lnSpc>
              <a:spcBef>
                <a:spcPts val="290"/>
              </a:spcBef>
              <a:spcAft>
                <a:spcPts val="0"/>
              </a:spcAft>
              <a:buClr>
                <a:srgbClr val="595959"/>
              </a:buClr>
              <a:buSzPts val="1300"/>
              <a:buFont typeface="Courier New" panose="02070309020205020404" pitchFamily="49" charset="0"/>
              <a:buChar char="o"/>
              <a:tabLst>
                <a:tab pos="1181100" algn="l"/>
              </a:tabLst>
              <a:defRPr/>
            </a:pPr>
            <a:r>
              <a:rPr lang="en-US" sz="1100" b="0" i="0" kern="1200" dirty="0">
                <a:solidFill>
                  <a:schemeClr val="tx1"/>
                </a:solidFill>
                <a:effectLst/>
                <a:latin typeface="Source Sans Pro" panose="020B0503030403020204" pitchFamily="34" charset="0"/>
                <a:ea typeface="Source Sans Pro" panose="020B0503030403020204" pitchFamily="34" charset="0"/>
                <a:cs typeface="+mn-cs"/>
              </a:rPr>
              <a:t>Subcontract Opportunities located at:</a:t>
            </a:r>
            <a:endParaRPr lang="en-US" sz="1600" b="0" i="0" kern="1200" dirty="0">
              <a:solidFill>
                <a:schemeClr val="tx1"/>
              </a:solidFill>
              <a:effectLst/>
              <a:latin typeface="Source Sans Pro" panose="020B0503030403020204" pitchFamily="34" charset="0"/>
              <a:ea typeface="Source Sans Pro" panose="020B0503030403020204" pitchFamily="34" charset="0"/>
              <a:cs typeface="+mn-cs"/>
            </a:endParaRPr>
          </a:p>
          <a:p>
            <a:pPr marL="1085850" lvl="2" indent="-171450">
              <a:buFont typeface="Wingdings" panose="05000000000000000000" pitchFamily="2" charset="2"/>
              <a:buChar char="§"/>
            </a:pPr>
            <a:r>
              <a:rPr lang="en-US" sz="1100" i="0" kern="1200" dirty="0">
                <a:solidFill>
                  <a:schemeClr val="tx1"/>
                </a:solidFill>
                <a:effectLst/>
                <a:latin typeface="Source Sans Pro" panose="020B0503030403020204" pitchFamily="34" charset="0"/>
                <a:ea typeface="Source Sans Pro" panose="020B0503030403020204" pitchFamily="34" charset="0"/>
                <a:cs typeface="+mn-cs"/>
              </a:rPr>
              <a:t>https://www.sba.gov/federal-contracting/contracting-guide/prime-subcontracting</a:t>
            </a:r>
            <a:endParaRPr lang="en-US" sz="1600" i="0" kern="1200" dirty="0">
              <a:solidFill>
                <a:schemeClr val="tx1"/>
              </a:solidFill>
              <a:effectLst/>
              <a:latin typeface="Source Sans Pro" panose="020B0503030403020204" pitchFamily="34" charset="0"/>
              <a:ea typeface="Source Sans Pro" panose="020B0503030403020204" pitchFamily="34" charset="0"/>
              <a:cs typeface="+mn-cs"/>
            </a:endParaRPr>
          </a:p>
          <a:p>
            <a:pPr marL="1085850" lvl="2" indent="-171450">
              <a:buFont typeface="Wingdings" panose="05000000000000000000" pitchFamily="2" charset="2"/>
              <a:buChar char="§"/>
            </a:pPr>
            <a:r>
              <a:rPr lang="en-US" sz="1100" i="0" kern="1200" dirty="0">
                <a:solidFill>
                  <a:schemeClr val="tx1"/>
                </a:solidFill>
                <a:effectLst/>
                <a:latin typeface="Source Sans Pro" panose="020B0503030403020204" pitchFamily="34" charset="0"/>
                <a:ea typeface="Source Sans Pro" panose="020B0503030403020204" pitchFamily="34" charset="0"/>
                <a:cs typeface="+mn-cs"/>
              </a:rPr>
              <a:t>SBA’s Subcontracting Network System (</a:t>
            </a:r>
            <a:r>
              <a:rPr lang="en-US" sz="1100" i="0" kern="1200" dirty="0" err="1">
                <a:solidFill>
                  <a:schemeClr val="tx1"/>
                </a:solidFill>
                <a:effectLst/>
                <a:latin typeface="Source Sans Pro" panose="020B0503030403020204" pitchFamily="34" charset="0"/>
                <a:ea typeface="Source Sans Pro" panose="020B0503030403020204" pitchFamily="34" charset="0"/>
                <a:cs typeface="+mn-cs"/>
              </a:rPr>
              <a:t>SubNet</a:t>
            </a:r>
            <a:r>
              <a:rPr lang="en-US" sz="1100" i="0" kern="1200" dirty="0">
                <a:solidFill>
                  <a:schemeClr val="tx1"/>
                </a:solidFill>
                <a:effectLst/>
                <a:latin typeface="Source Sans Pro" panose="020B0503030403020204" pitchFamily="34" charset="0"/>
                <a:ea typeface="Source Sans Pro" panose="020B0503030403020204" pitchFamily="34" charset="0"/>
                <a:cs typeface="+mn-cs"/>
              </a:rPr>
              <a:t>) </a:t>
            </a:r>
            <a:endParaRPr lang="en-US" sz="1600" i="0" kern="1200" dirty="0">
              <a:solidFill>
                <a:schemeClr val="tx1"/>
              </a:solidFill>
              <a:effectLst/>
              <a:latin typeface="Source Sans Pro" panose="020B0503030403020204" pitchFamily="34" charset="0"/>
              <a:ea typeface="Source Sans Pro" panose="020B0503030403020204" pitchFamily="34" charset="0"/>
              <a:cs typeface="+mn-cs"/>
            </a:endParaRP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i="0" kern="1200" dirty="0">
                <a:solidFill>
                  <a:schemeClr val="tx1"/>
                </a:solidFill>
                <a:effectLst/>
                <a:latin typeface="Source Sans Pro" panose="020B0503030403020204" pitchFamily="34" charset="0"/>
                <a:ea typeface="Source Sans Pro" panose="020B0503030403020204" pitchFamily="34" charset="0"/>
                <a:cs typeface="+mn-cs"/>
              </a:rPr>
              <a:t>SBA’s Directory of Federal Government Prime Contractors with a Subcontracting Plan (</a:t>
            </a:r>
            <a:r>
              <a:rPr lang="en-US" sz="1100" i="1" u="sng" kern="1200" dirty="0">
                <a:solidFill>
                  <a:schemeClr val="tx1"/>
                </a:solidFill>
                <a:effectLst/>
                <a:latin typeface="Source Sans Pro" panose="020B0503030403020204" pitchFamily="34" charset="0"/>
                <a:ea typeface="Source Sans Pro" panose="020B0503030403020204" pitchFamily="34" charset="0"/>
                <a:cs typeface="+mn-cs"/>
                <a:hlinkClick r:id="rId4"/>
              </a:rPr>
              <a:t>https://www.sba.gov/federal-contracting/contracting-guide/prime-subcontracting</a:t>
            </a:r>
            <a:r>
              <a:rPr lang="en-US" sz="1100" i="1" u="sng" kern="1200" dirty="0">
                <a:solidFill>
                  <a:schemeClr val="tx1"/>
                </a:solidFill>
                <a:effectLst/>
                <a:latin typeface="Source Sans Pro" panose="020B0503030403020204" pitchFamily="34" charset="0"/>
                <a:ea typeface="Source Sans Pro" panose="020B0503030403020204" pitchFamily="34" charset="0"/>
                <a:cs typeface="+mn-cs"/>
              </a:rPr>
              <a:t>)</a:t>
            </a:r>
            <a:endParaRPr lang="en-US" sz="1600" i="0" kern="1200" dirty="0">
              <a:solidFill>
                <a:schemeClr val="tx1"/>
              </a:solidFill>
              <a:effectLst/>
              <a:latin typeface="Source Sans Pro" panose="020B0503030403020204" pitchFamily="34" charset="0"/>
              <a:ea typeface="Source Sans Pro" panose="020B0503030403020204" pitchFamily="34" charset="0"/>
              <a:cs typeface="+mn-cs"/>
            </a:endParaRP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sz="950" b="1" dirty="0"/>
              <a:t>Other Resources</a:t>
            </a: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a:solidFill>
                  <a:schemeClr val="tx1"/>
                </a:solidFill>
              </a:rPr>
              <a:t>DoD Prime Contracting Directory: </a:t>
            </a:r>
            <a:r>
              <a:rPr lang="en-US" sz="950" u="sng" dirty="0">
                <a:solidFill>
                  <a:srgbClr val="0000FF"/>
                </a:solidFill>
                <a:cs typeface="Source Sans Pro" panose="020B0503030403020204"/>
                <a:hlinkClick r:id="rId5"/>
              </a:rPr>
              <a:t>http://business.defense.gov/</a:t>
            </a:r>
            <a:endParaRPr lang="en-US" sz="950" dirty="0">
              <a:cs typeface="Source Sans Pro" panose="020B0503030403020204"/>
            </a:endParaRP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a:solidFill>
                  <a:schemeClr val="tx1"/>
                </a:solidFill>
              </a:rPr>
              <a:t>GSA Subcontracting Directory </a:t>
            </a:r>
          </a:p>
          <a:p>
            <a:pPr marL="1200150" marR="0" lvl="2" indent="-285750" eaLnBrk="0" hangingPunct="0">
              <a:spcBef>
                <a:spcPts val="290"/>
              </a:spcBef>
              <a:spcAft>
                <a:spcPts val="0"/>
              </a:spcAft>
              <a:buSzPts val="1300"/>
              <a:buFont typeface="Wingdings" panose="05000000000000000000" pitchFamily="2" charset="2"/>
              <a:buChar char="§"/>
              <a:tabLst>
                <a:tab pos="1181100" algn="l"/>
              </a:tabLst>
            </a:pPr>
            <a:r>
              <a:rPr lang="en-US" sz="950" dirty="0">
                <a:cs typeface="Source Sans Pro" panose="020B0503030403020204"/>
              </a:rPr>
              <a:t>Published for small business concerns seeking subcontracting opportunities with General Services Administration (GSA) prime contractors. The directory lists large business prime contractors who, by law, are required to establish plans and goals for subcontracting with small business firms. </a:t>
            </a:r>
            <a:r>
              <a:rPr lang="en-US" sz="950" u="sng" dirty="0">
                <a:solidFill>
                  <a:srgbClr val="0000FF"/>
                </a:solidFill>
                <a:cs typeface="Source Sans Pro" panose="020B0503030403020204"/>
                <a:hlinkClick r:id="rId6"/>
              </a:rPr>
              <a:t>https://www.gsa.gov/acquisition/assistance-for-small-businesses/find-and-pursue-government-contracts/seek-opportunities/subcontracting-directory-for-small-businesses</a:t>
            </a:r>
            <a:endParaRPr lang="en-US" sz="950" dirty="0">
              <a:cs typeface="Source Sans Pro" panose="020B0503030403020204"/>
            </a:endParaRPr>
          </a:p>
          <a:p>
            <a:pPr marL="742950" marR="0" lvl="1" indent="-285750" algn="l" defTabSz="914400" rtl="0" eaLnBrk="0" latinLnBrk="0" hangingPunct="0">
              <a:spcBef>
                <a:spcPts val="290"/>
              </a:spcBef>
              <a:spcAft>
                <a:spcPts val="0"/>
              </a:spcAft>
              <a:buClr>
                <a:srgbClr val="595959"/>
              </a:buClr>
              <a:buSzPts val="1300"/>
              <a:buFont typeface="Courier New" panose="02070309020205020404" pitchFamily="49" charset="0"/>
              <a:buChar char="o"/>
              <a:tabLst>
                <a:tab pos="1181100" algn="l"/>
              </a:tabLst>
            </a:pPr>
            <a:r>
              <a:rPr lang="en-US" sz="950" kern="1200" dirty="0" err="1">
                <a:solidFill>
                  <a:schemeClr val="tx1"/>
                </a:solidFill>
              </a:rPr>
              <a:t>USASpending</a:t>
            </a:r>
            <a:r>
              <a:rPr lang="en-US" sz="950" kern="1200" dirty="0">
                <a:solidFill>
                  <a:schemeClr val="tx1"/>
                </a:solidFill>
              </a:rPr>
              <a:t> </a:t>
            </a:r>
          </a:p>
          <a:p>
            <a:pPr marL="1200150" marR="0" lvl="2" indent="-285750" eaLnBrk="0" hangingPunct="0">
              <a:spcBef>
                <a:spcPts val="290"/>
              </a:spcBef>
              <a:spcAft>
                <a:spcPts val="0"/>
              </a:spcAft>
              <a:buSzPts val="1300"/>
              <a:buFont typeface="Wingdings" panose="05000000000000000000" pitchFamily="2" charset="2"/>
              <a:buChar char="§"/>
              <a:tabLst>
                <a:tab pos="1181100" algn="l"/>
              </a:tabLst>
            </a:pPr>
            <a:r>
              <a:rPr lang="en-US" sz="950" dirty="0">
                <a:cs typeface="Source Sans Pro" panose="020B0503030403020204"/>
              </a:rPr>
              <a:t>Includes details about subcontract awards to connect subcontract awards to prime contractors and identify prime contractors that are awarding subcontracts in your local area. </a:t>
            </a:r>
            <a:r>
              <a:rPr lang="en-US" sz="950" u="sng" dirty="0">
                <a:solidFill>
                  <a:srgbClr val="0000FF"/>
                </a:solidFill>
                <a:cs typeface="Source Sans Pro" panose="020B0503030403020204"/>
                <a:hlinkClick r:id="rId7"/>
              </a:rPr>
              <a:t>https://usaspending.gov/Pages/defult.aspx</a:t>
            </a:r>
            <a:endParaRPr lang="en-US" sz="950" u="sng" dirty="0">
              <a:solidFill>
                <a:srgbClr val="0000FF"/>
              </a:solidFill>
              <a:cs typeface="Source Sans Pro" panose="020B0503030403020204"/>
            </a:endParaRPr>
          </a:p>
          <a:p>
            <a:pPr marL="457200" marR="0" lvl="1" indent="0" eaLnBrk="0" hangingPunct="0">
              <a:spcBef>
                <a:spcPts val="290"/>
              </a:spcBef>
              <a:spcAft>
                <a:spcPts val="0"/>
              </a:spcAft>
              <a:buSzPts val="1300"/>
              <a:buFont typeface="Courier New" panose="02070309020205020404" pitchFamily="49" charset="0"/>
              <a:buNone/>
              <a:tabLst>
                <a:tab pos="1181100" algn="l"/>
              </a:tabLst>
            </a:pPr>
            <a:endParaRPr lang="en-US" sz="1000" dirty="0">
              <a:cs typeface="Source Sans Pro" panose="020B0503030403020204"/>
            </a:endParaRPr>
          </a:p>
          <a:p>
            <a:endParaRPr lang="en-US" sz="900" dirty="0"/>
          </a:p>
        </p:txBody>
      </p:sp>
      <p:sp>
        <p:nvSpPr>
          <p:cNvPr id="4" name="Slide Number Placeholder 3"/>
          <p:cNvSpPr>
            <a:spLocks noGrp="1"/>
          </p:cNvSpPr>
          <p:nvPr>
            <p:ph type="sldNum" sz="quarter" idx="10"/>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5218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573088"/>
            <a:ext cx="2919413" cy="2190750"/>
          </a:xfrm>
        </p:spPr>
      </p:sp>
      <p:sp>
        <p:nvSpPr>
          <p:cNvPr id="3" name="Notes Placeholder 2"/>
          <p:cNvSpPr>
            <a:spLocks noGrp="1"/>
          </p:cNvSpPr>
          <p:nvPr>
            <p:ph type="body" idx="1"/>
          </p:nvPr>
        </p:nvSpPr>
        <p:spPr/>
        <p:txBody>
          <a:bodyPr numCol="2"/>
          <a:lstStyle/>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a:latin typeface="Source Sans Pro" panose="020B0503030403020204"/>
                <a:ea typeface="Times New Roman" panose="02020603050405020304" pitchFamily="18" charset="0"/>
                <a:cs typeface="Symbol" panose="05050102010706020507" pitchFamily="18" charset="2"/>
              </a:rPr>
              <a:t>In Government purchasing the process of requesting proposals, evaluating bids, and making awards should take place on a level playing field with full visibility. </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a:latin typeface="Source Sans Pro" panose="020B0503030403020204"/>
                <a:ea typeface="Times New Roman" panose="02020603050405020304" pitchFamily="18" charset="0"/>
                <a:cs typeface="Symbol" panose="05050102010706020507" pitchFamily="18" charset="2"/>
              </a:rPr>
              <a:t>Small business set-asides are a powerful tool for helping small firms win Federal Prime contracts.  </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a:latin typeface="Source Sans Pro" panose="020B0503030403020204"/>
                <a:ea typeface="Times New Roman" panose="02020603050405020304" pitchFamily="18" charset="0"/>
                <a:cs typeface="Symbol" panose="05050102010706020507" pitchFamily="18" charset="2"/>
              </a:rPr>
              <a:t>Small business set-asides are influenced by the Rule of Two, Non-Manufacture Rule and Subcontracting Limitations.</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Rule of Two: </a:t>
            </a:r>
            <a:r>
              <a:rPr lang="en-US">
                <a:latin typeface="Source Sans Pro" panose="020B0503030403020204"/>
                <a:ea typeface="Times New Roman" panose="02020603050405020304" pitchFamily="18" charset="0"/>
                <a:cs typeface="Source Sans Pro" panose="020B0503030403020204"/>
              </a:rPr>
              <a:t>There must be at least two or more responsible small business concerns that are competitive in terms of market prices, quality, and delivery for a mandatory set-aside to occur.</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Non-Manufacturer Rule: </a:t>
            </a:r>
            <a:r>
              <a:rPr lang="en-US">
                <a:latin typeface="Source Sans Pro" panose="020B0503030403020204"/>
                <a:ea typeface="Times New Roman" panose="02020603050405020304" pitchFamily="18" charset="0"/>
                <a:cs typeface="Source Sans Pro" panose="020B0503030403020204"/>
              </a:rPr>
              <a:t>An exception to the performance requirements and provides that a firm that is not a manufacturer may qualify as a small business on a supply contract set-aside for small business under certain conditions. </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Subcontracting Limitations: </a:t>
            </a:r>
            <a:r>
              <a:rPr lang="en-US">
                <a:latin typeface="Source Sans Pro" panose="020B0503030403020204"/>
                <a:ea typeface="Times New Roman" panose="02020603050405020304" pitchFamily="18" charset="0"/>
                <a:cs typeface="Source Sans Pro" panose="020B0503030403020204"/>
              </a:rPr>
              <a:t>Under set-aside award conditions, small businesses are required to perform minimum levels of work when they receive a federal contract. These subcontracting limitations apply to contract set-asides for small businesses including sole source contracts under the 8(a), HUBZone, SDVOSB, or WOSB programs.</a:t>
            </a: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a:latin typeface="Source Sans Pro" panose="020B0503030403020204"/>
                <a:ea typeface="Times New Roman" panose="02020603050405020304" pitchFamily="18" charset="0"/>
                <a:cs typeface="Symbol" panose="05050102010706020507" pitchFamily="18" charset="2"/>
              </a:rPr>
              <a:t>Sole Source Contracts:  </a:t>
            </a:r>
            <a:r>
              <a:rPr lang="en-US">
                <a:latin typeface="Source Sans Pro" panose="020B0503030403020204"/>
                <a:ea typeface="Times New Roman" panose="02020603050405020304" pitchFamily="18" charset="0"/>
                <a:cs typeface="Source Sans Pro" panose="020B0503030403020204"/>
              </a:rPr>
              <a:t>A sole source contract is an exception to competition. It is often justified under circumstances of unusual or compelling urgency, but there are a number of permitted justifications:</a:t>
            </a:r>
          </a:p>
          <a:p>
            <a:pPr marL="800100" lvl="1" indent="-342900" eaLnBrk="0" hangingPunct="0">
              <a:spcBef>
                <a:spcPts val="290"/>
              </a:spcBef>
              <a:buClr>
                <a:srgbClr val="595959"/>
              </a:buClr>
              <a:buSzPts val="105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Only one firm can provide work or product</a:t>
            </a:r>
          </a:p>
          <a:p>
            <a:pPr marL="800100" lvl="1" indent="-342900" eaLnBrk="0" hangingPunct="0">
              <a:spcBef>
                <a:spcPts val="290"/>
              </a:spcBef>
              <a:buClr>
                <a:srgbClr val="595959"/>
              </a:buClr>
              <a:buSzPts val="105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Unusual or compelling urgency</a:t>
            </a:r>
          </a:p>
          <a:p>
            <a:pPr marL="800100" lvl="1" indent="-342900" eaLnBrk="0" hangingPunct="0">
              <a:spcBef>
                <a:spcPts val="290"/>
              </a:spcBef>
              <a:buClr>
                <a:srgbClr val="595959"/>
              </a:buClr>
              <a:buSzPts val="105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Industrial mobilization or expert services</a:t>
            </a:r>
          </a:p>
          <a:p>
            <a:pPr marL="800100" lvl="1" indent="-342900" eaLnBrk="0" hangingPunct="0">
              <a:spcBef>
                <a:spcPts val="290"/>
              </a:spcBef>
              <a:buClr>
                <a:srgbClr val="595959"/>
              </a:buClr>
              <a:buSzPts val="105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International agreement</a:t>
            </a:r>
          </a:p>
          <a:p>
            <a:pPr marL="800100" lvl="1" indent="-342900" eaLnBrk="0" hangingPunct="0">
              <a:spcBef>
                <a:spcPts val="290"/>
              </a:spcBef>
              <a:buClr>
                <a:srgbClr val="595959"/>
              </a:buClr>
              <a:buSzPts val="105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National security or public interest</a:t>
            </a:r>
          </a:p>
          <a:p>
            <a:pPr marL="800100" lvl="1" indent="-342900" eaLnBrk="0" hangingPunct="0">
              <a:spcBef>
                <a:spcPts val="290"/>
              </a:spcBef>
              <a:buClr>
                <a:srgbClr val="595959"/>
              </a:buClr>
              <a:buSzPts val="1050"/>
              <a:buFont typeface="Courier New" panose="02070309020205020404" pitchFamily="49" charset="0"/>
              <a:buChar char="o"/>
              <a:tabLst>
                <a:tab pos="1181100" algn="l"/>
              </a:tabLst>
            </a:pPr>
            <a:r>
              <a:rPr lang="en-US">
                <a:latin typeface="Source Sans Pro" panose="020B0503030403020204"/>
                <a:ea typeface="Times New Roman" panose="02020603050405020304" pitchFamily="18" charset="0"/>
                <a:cs typeface="Source Sans Pro" panose="020B0503030403020204"/>
              </a:rPr>
              <a:t>Authorized or required by law, e.g., small business socio-economic programs (8(a), HUBZone, WOSB and SDVOSB)</a:t>
            </a:r>
          </a:p>
          <a:p>
            <a:pPr marL="800100" marR="0" lvl="1" indent="-342900" algn="l" defTabSz="914400" rtl="0" eaLnBrk="0" fontAlgn="auto" latinLnBrk="0" hangingPunct="0">
              <a:lnSpc>
                <a:spcPct val="100000"/>
              </a:lnSpc>
              <a:spcBef>
                <a:spcPts val="290"/>
              </a:spcBef>
              <a:spcAft>
                <a:spcPts val="0"/>
              </a:spcAft>
              <a:buClr>
                <a:srgbClr val="595959"/>
              </a:buClr>
              <a:buSzPts val="1050"/>
              <a:buFont typeface="Courier New" panose="02070309020205020404" pitchFamily="49" charset="0"/>
              <a:buChar char="o"/>
              <a:tabLst>
                <a:tab pos="1181100" algn="l"/>
              </a:tabLst>
              <a:defRPr/>
            </a:pPr>
            <a:r>
              <a:rPr lang="en-US" sz="1100">
                <a:solidFill>
                  <a:schemeClr val="tx1"/>
                </a:solidFill>
                <a:latin typeface="Source Sans Pro" panose="020B0503030403020204"/>
              </a:rPr>
              <a:t>Allowed under certain small business contracting and business development programs, such as 8(a)</a:t>
            </a:r>
          </a:p>
          <a:p>
            <a:pPr marL="800100" lvl="1" indent="-342900" eaLnBrk="0" hangingPunct="0">
              <a:spcBef>
                <a:spcPts val="290"/>
              </a:spcBef>
              <a:buClr>
                <a:srgbClr val="595959"/>
              </a:buClr>
              <a:buSzPts val="1050"/>
              <a:buFont typeface="Courier New" panose="02070309020205020404" pitchFamily="49" charset="0"/>
              <a:buChar char="o"/>
              <a:tabLst>
                <a:tab pos="1181100" algn="l"/>
              </a:tabLst>
            </a:pPr>
            <a:endParaRPr lang="en-US">
              <a:latin typeface="Source Sans Pro" panose="020B0503030403020204"/>
              <a:ea typeface="Times New Roman" panose="02020603050405020304" pitchFamily="18" charset="0"/>
              <a:cs typeface="Source Sans Pro" panose="020B0503030403020204"/>
            </a:endParaRPr>
          </a:p>
          <a:p>
            <a:endParaRPr lang="en-US" sz="1100">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329733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5325" y="812800"/>
            <a:ext cx="2925763" cy="2195513"/>
          </a:xfrm>
        </p:spPr>
      </p:sp>
      <p:sp>
        <p:nvSpPr>
          <p:cNvPr id="3" name="Notes Placeholder 2"/>
          <p:cNvSpPr>
            <a:spLocks noGrp="1"/>
          </p:cNvSpPr>
          <p:nvPr>
            <p:ph type="body" idx="1"/>
          </p:nvPr>
        </p:nvSpPr>
        <p:spPr/>
        <p:txBody>
          <a:bodyPr/>
          <a:lstStyle/>
          <a:p>
            <a:pPr marR="0" lvl="0" eaLnBrk="0" hangingPunct="0">
              <a:lnSpc>
                <a:spcPct val="115000"/>
              </a:lnSpc>
              <a:spcBef>
                <a:spcPts val="290"/>
              </a:spcBef>
              <a:spcAft>
                <a:spcPts val="0"/>
              </a:spcAft>
              <a:buClr>
                <a:srgbClr val="595959"/>
              </a:buClr>
              <a:buSzPts val="1050"/>
              <a:tabLst>
                <a:tab pos="1181100" algn="l"/>
              </a:tabLst>
            </a:pPr>
            <a:r>
              <a:rPr lang="en-US" b="1">
                <a:solidFill>
                  <a:srgbClr val="C00000"/>
                </a:solidFill>
                <a:latin typeface="Source Sans Pro" panose="020B0503030403020204"/>
                <a:ea typeface="Times New Roman" panose="02020603050405020304" pitchFamily="18" charset="0"/>
                <a:cs typeface="Symbol" panose="05050102010706020507" pitchFamily="18" charset="2"/>
              </a:rPr>
              <a:t>Presenter Tip: Provide your expertise and past experiences with the GSA schedule.</a:t>
            </a:r>
            <a:endParaRPr lang="en-US">
              <a:latin typeface="Source Sans Pro" panose="020B0503030403020204"/>
              <a:ea typeface="Times New Roman" panose="02020603050405020304" pitchFamily="18" charset="0"/>
              <a:cs typeface="Symbol" panose="05050102010706020507" pitchFamily="18" charset="2"/>
            </a:endParaRPr>
          </a:p>
          <a:p>
            <a:pPr marL="342900" marR="0" lvl="0" indent="-342900" eaLnBrk="0" hangingPunct="0">
              <a:lnSpc>
                <a:spcPct val="115000"/>
              </a:lnSpc>
              <a:spcBef>
                <a:spcPts val="290"/>
              </a:spcBef>
              <a:spcAft>
                <a:spcPts val="0"/>
              </a:spcAft>
              <a:buClr>
                <a:srgbClr val="595959"/>
              </a:buClr>
              <a:buSzPts val="1050"/>
              <a:buFont typeface="Wingdings" panose="05000000000000000000" pitchFamily="2" charset="2"/>
              <a:buChar char="Ø"/>
              <a:tabLst>
                <a:tab pos="1181100" algn="l"/>
              </a:tabLst>
            </a:pPr>
            <a:r>
              <a:rPr lang="en-US">
                <a:latin typeface="Source Sans Pro" panose="020B0503030403020204"/>
                <a:ea typeface="Times New Roman" panose="02020603050405020304" pitchFamily="18" charset="0"/>
                <a:cs typeface="Symbol" panose="05050102010706020507" pitchFamily="18" charset="2"/>
              </a:rPr>
              <a:t>Becoming a General Services Administration (GSA) schedule contractor can be highly profitable. It prequalifies you for just about any government work you pursue, including competitive bids.</a:t>
            </a:r>
          </a:p>
          <a:p>
            <a:pPr marL="342900" marR="0" lvl="0" indent="-342900" eaLnBrk="0" hangingPunct="0">
              <a:lnSpc>
                <a:spcPct val="115000"/>
              </a:lnSpc>
              <a:spcBef>
                <a:spcPts val="290"/>
              </a:spcBef>
              <a:spcAft>
                <a:spcPts val="0"/>
              </a:spcAft>
              <a:buClr>
                <a:srgbClr val="595959"/>
              </a:buClr>
              <a:buSzPts val="1050"/>
              <a:buFont typeface="Wingdings" panose="05000000000000000000" pitchFamily="2" charset="2"/>
              <a:buChar char="Ø"/>
              <a:tabLst>
                <a:tab pos="1181100" algn="l"/>
              </a:tabLst>
            </a:pPr>
            <a:r>
              <a:rPr lang="en-US">
                <a:latin typeface="Source Sans Pro" panose="020B0503030403020204"/>
                <a:ea typeface="Times New Roman" panose="02020603050405020304" pitchFamily="18" charset="0"/>
                <a:cs typeface="Symbol" panose="05050102010706020507" pitchFamily="18" charset="2"/>
              </a:rPr>
              <a:t>If a product or service is a commercial-type or general-purpose item, GSA probably buys it for all government agencies, including the Department of Defense.</a:t>
            </a:r>
          </a:p>
          <a:p>
            <a:pPr marL="342900" marR="0" lvl="0" indent="-342900" eaLnBrk="0" hangingPunct="0">
              <a:lnSpc>
                <a:spcPct val="115000"/>
              </a:lnSpc>
              <a:spcBef>
                <a:spcPts val="290"/>
              </a:spcBef>
              <a:spcAft>
                <a:spcPts val="0"/>
              </a:spcAft>
              <a:buClr>
                <a:srgbClr val="595959"/>
              </a:buClr>
              <a:buSzPts val="1050"/>
              <a:buFont typeface="Wingdings" panose="05000000000000000000" pitchFamily="2" charset="2"/>
              <a:buChar char="Ø"/>
              <a:tabLst>
                <a:tab pos="1181100" algn="l"/>
              </a:tabLst>
            </a:pPr>
            <a:r>
              <a:rPr lang="en-US">
                <a:latin typeface="Source Sans Pro" panose="020B0503030403020204"/>
                <a:ea typeface="Times New Roman" panose="02020603050405020304" pitchFamily="18" charset="0"/>
                <a:cs typeface="Symbol" panose="05050102010706020507" pitchFamily="18" charset="2"/>
              </a:rPr>
              <a:t>Schedule contracts are not easy to obtain, often taking months to process as the government thoroughly vets a business’ financials, operations and references.</a:t>
            </a:r>
          </a:p>
          <a:p>
            <a:pPr marL="342900" marR="0" lvl="0" indent="-342900" eaLnBrk="0" hangingPunct="0">
              <a:lnSpc>
                <a:spcPct val="115000"/>
              </a:lnSpc>
              <a:spcBef>
                <a:spcPts val="290"/>
              </a:spcBef>
              <a:spcAft>
                <a:spcPts val="0"/>
              </a:spcAft>
              <a:buClr>
                <a:srgbClr val="595959"/>
              </a:buClr>
              <a:buSzPts val="1050"/>
              <a:buFont typeface="Wingdings" panose="05000000000000000000" pitchFamily="2" charset="2"/>
              <a:buChar char="Ø"/>
              <a:tabLst>
                <a:tab pos="1181100" algn="l"/>
              </a:tabLst>
            </a:pPr>
            <a:r>
              <a:rPr lang="en-US">
                <a:latin typeface="Source Sans Pro" panose="020B0503030403020204"/>
                <a:ea typeface="Times New Roman" panose="02020603050405020304" pitchFamily="18" charset="0"/>
                <a:cs typeface="Symbol" panose="05050102010706020507" pitchFamily="18" charset="2"/>
              </a:rPr>
              <a:t>Getting your company and products onto the schedule is an important first step. You’ll have to submit products for your review to ensure they meet GSA’s safety, manufacturing and pricing requirements. </a:t>
            </a:r>
          </a:p>
          <a:p>
            <a:endParaRPr lang="en-US" b="1" u="sng">
              <a:latin typeface="Source Sans Pro" panose="020B0503030403020204" pitchFamily="34" charset="0"/>
              <a:ea typeface="Source Sans Pro" panose="020B0503030403020204" pitchFamily="34" charset="0"/>
            </a:endParaRPr>
          </a:p>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343972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BA Logo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64385-B039-8FD9-A66C-732836F78466}"/>
              </a:ext>
            </a:extLst>
          </p:cNvPr>
          <p:cNvSpPr/>
          <p:nvPr/>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 name="Picture 14">
            <a:extLst>
              <a:ext uri="{FF2B5EF4-FFF2-40B4-BE49-F238E27FC236}">
                <a16:creationId xmlns:a16="http://schemas.microsoft.com/office/drawing/2014/main" id="{48DB06AB-798B-1F11-C670-B23104CC29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06550"/>
            <a:ext cx="33528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08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7E2A9C-D6C3-6E50-4397-730F6797F58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0A37C78-100A-BC6D-4D07-065896F291B4}"/>
              </a:ext>
            </a:extLst>
          </p:cNvPr>
          <p:cNvSpPr>
            <a:spLocks noGrp="1"/>
          </p:cNvSpPr>
          <p:nvPr>
            <p:ph type="ftr" sz="quarter" idx="11"/>
          </p:nvPr>
        </p:nvSpPr>
        <p:spPr/>
        <p:txBody>
          <a:bodyPr/>
          <a:lstStyle>
            <a:lvl1pPr>
              <a:defRPr b="1"/>
            </a:lvl1pPr>
          </a:lstStyle>
          <a:p>
            <a:pPr>
              <a:defRPr/>
            </a:pPr>
            <a:endParaRPr lang="en-US"/>
          </a:p>
        </p:txBody>
      </p:sp>
      <p:sp>
        <p:nvSpPr>
          <p:cNvPr id="7" name="Slide Number Placeholder 6">
            <a:extLst>
              <a:ext uri="{FF2B5EF4-FFF2-40B4-BE49-F238E27FC236}">
                <a16:creationId xmlns:a16="http://schemas.microsoft.com/office/drawing/2014/main" id="{F9FBC8DB-A2EB-CB1A-F736-BD5F795B5502}"/>
              </a:ext>
            </a:extLst>
          </p:cNvPr>
          <p:cNvSpPr>
            <a:spLocks noGrp="1"/>
          </p:cNvSpPr>
          <p:nvPr>
            <p:ph type="sldNum" sz="quarter" idx="12"/>
          </p:nvPr>
        </p:nvSpPr>
        <p:spPr/>
        <p:txBody>
          <a:bodyPr/>
          <a:lstStyle>
            <a:lvl1pPr>
              <a:defRPr/>
            </a:lvl1pPr>
          </a:lstStyle>
          <a:p>
            <a:pPr>
              <a:defRPr/>
            </a:pPr>
            <a:fld id="{15C135F3-F82E-4044-B8DC-BA480B00C1CC}" type="slidenum">
              <a:rPr lang="en-US" altLang="en-US"/>
              <a:pPr>
                <a:defRPr/>
              </a:pPr>
              <a:t>‹#›</a:t>
            </a:fld>
            <a:endParaRPr lang="en-US" altLang="en-US"/>
          </a:p>
        </p:txBody>
      </p:sp>
    </p:spTree>
    <p:extLst>
      <p:ext uri="{BB962C8B-B14F-4D97-AF65-F5344CB8AC3E}">
        <p14:creationId xmlns:p14="http://schemas.microsoft.com/office/powerpoint/2010/main" val="3693832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76951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182414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5952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2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3606673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5476"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5914"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Tree>
    <p:extLst>
      <p:ext uri="{BB962C8B-B14F-4D97-AF65-F5344CB8AC3E}">
        <p14:creationId xmlns:p14="http://schemas.microsoft.com/office/powerpoint/2010/main" val="30149774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5476"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5914"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7" name="Text Placeholder 4"/>
          <p:cNvSpPr>
            <a:spLocks noGrp="1"/>
          </p:cNvSpPr>
          <p:nvPr>
            <p:ph type="body" sz="quarter" idx="26"/>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3166927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Tree>
    <p:extLst>
      <p:ext uri="{BB962C8B-B14F-4D97-AF65-F5344CB8AC3E}">
        <p14:creationId xmlns:p14="http://schemas.microsoft.com/office/powerpoint/2010/main" val="25213640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7" name="Text Placeholder 4"/>
          <p:cNvSpPr>
            <a:spLocks noGrp="1"/>
          </p:cNvSpPr>
          <p:nvPr>
            <p:ph type="body" sz="quarter" idx="26"/>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2594061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Tree>
    <p:extLst>
      <p:ext uri="{BB962C8B-B14F-4D97-AF65-F5344CB8AC3E}">
        <p14:creationId xmlns:p14="http://schemas.microsoft.com/office/powerpoint/2010/main" val="39899801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2" name="Text Placeholder 4"/>
          <p:cNvSpPr>
            <a:spLocks noGrp="1"/>
          </p:cNvSpPr>
          <p:nvPr>
            <p:ph type="body" sz="quarter" idx="26"/>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67403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40F28C-4BC4-D0DB-7D11-9D9603130EED}"/>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0736F4E4-481E-2534-8353-9C4FC7B17242}"/>
              </a:ext>
            </a:extLst>
          </p:cNvPr>
          <p:cNvSpPr>
            <a:spLocks noGrp="1"/>
          </p:cNvSpPr>
          <p:nvPr>
            <p:ph type="ftr" sz="quarter" idx="11"/>
          </p:nvPr>
        </p:nvSpPr>
        <p:spPr/>
        <p:txBody>
          <a:bodyPr/>
          <a:lstStyle>
            <a:lvl1pPr>
              <a:defRPr b="1"/>
            </a:lvl1pPr>
          </a:lstStyle>
          <a:p>
            <a:pPr>
              <a:defRPr/>
            </a:pPr>
            <a:endParaRPr lang="en-US"/>
          </a:p>
        </p:txBody>
      </p:sp>
      <p:sp>
        <p:nvSpPr>
          <p:cNvPr id="9" name="Slide Number Placeholder 8">
            <a:extLst>
              <a:ext uri="{FF2B5EF4-FFF2-40B4-BE49-F238E27FC236}">
                <a16:creationId xmlns:a16="http://schemas.microsoft.com/office/drawing/2014/main" id="{00DF2825-A361-BBD3-2C6E-4A06082153DB}"/>
              </a:ext>
            </a:extLst>
          </p:cNvPr>
          <p:cNvSpPr>
            <a:spLocks noGrp="1"/>
          </p:cNvSpPr>
          <p:nvPr>
            <p:ph type="sldNum" sz="quarter" idx="12"/>
          </p:nvPr>
        </p:nvSpPr>
        <p:spPr/>
        <p:txBody>
          <a:bodyPr/>
          <a:lstStyle>
            <a:lvl1pPr>
              <a:defRPr/>
            </a:lvl1pPr>
          </a:lstStyle>
          <a:p>
            <a:pPr>
              <a:defRPr/>
            </a:pPr>
            <a:fld id="{C6F650F2-CD9F-4E21-905E-0E2C4AB53AE1}" type="slidenum">
              <a:rPr lang="en-US" altLang="en-US"/>
              <a:pPr>
                <a:defRPr/>
              </a:pPr>
              <a:t>‹#›</a:t>
            </a:fld>
            <a:endParaRPr lang="en-US" altLang="en-US"/>
          </a:p>
        </p:txBody>
      </p:sp>
    </p:spTree>
    <p:extLst>
      <p:ext uri="{BB962C8B-B14F-4D97-AF65-F5344CB8AC3E}">
        <p14:creationId xmlns:p14="http://schemas.microsoft.com/office/powerpoint/2010/main" val="13517090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030436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0390863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760373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0907654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41668863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670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66238"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46676"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2937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66238"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46676"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27"/>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276956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24"/>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3990070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0292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3C5AC0-9F3A-5E56-86A2-68561C76BE2B}"/>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076E5B68-B29B-0727-23F3-1F0B5B9DD560}"/>
              </a:ext>
            </a:extLst>
          </p:cNvPr>
          <p:cNvSpPr>
            <a:spLocks noGrp="1"/>
          </p:cNvSpPr>
          <p:nvPr>
            <p:ph type="ftr" sz="quarter" idx="11"/>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08272626-08A9-95A9-56DE-4C4512E72AD1}"/>
              </a:ext>
            </a:extLst>
          </p:cNvPr>
          <p:cNvSpPr>
            <a:spLocks noGrp="1"/>
          </p:cNvSpPr>
          <p:nvPr>
            <p:ph type="sldNum" sz="quarter" idx="12"/>
          </p:nvPr>
        </p:nvSpPr>
        <p:spPr/>
        <p:txBody>
          <a:bodyPr/>
          <a:lstStyle>
            <a:lvl1pPr>
              <a:defRPr/>
            </a:lvl1pPr>
          </a:lstStyle>
          <a:p>
            <a:pPr>
              <a:defRPr/>
            </a:pPr>
            <a:fld id="{E24E73C9-1F39-453B-983C-D6C2B881E1FB}" type="slidenum">
              <a:rPr lang="en-US" altLang="en-US"/>
              <a:pPr>
                <a:defRPr/>
              </a:pPr>
              <a:t>‹#›</a:t>
            </a:fld>
            <a:endParaRPr lang="en-US" altLang="en-US"/>
          </a:p>
        </p:txBody>
      </p:sp>
    </p:spTree>
    <p:extLst>
      <p:ext uri="{BB962C8B-B14F-4D97-AF65-F5344CB8AC3E}">
        <p14:creationId xmlns:p14="http://schemas.microsoft.com/office/powerpoint/2010/main" val="2580835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38902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23"/>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336302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1"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2" name="Content Placeholder 13"/>
          <p:cNvSpPr>
            <a:spLocks noGrp="1"/>
          </p:cNvSpPr>
          <p:nvPr>
            <p:ph sz="quarter" idx="24"/>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9"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0" name="Content Placeholder 13"/>
          <p:cNvSpPr>
            <a:spLocks noGrp="1"/>
          </p:cNvSpPr>
          <p:nvPr>
            <p:ph sz="quarter" idx="32"/>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7"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8" name="Content Placeholder 13"/>
          <p:cNvSpPr>
            <a:spLocks noGrp="1"/>
          </p:cNvSpPr>
          <p:nvPr>
            <p:ph sz="quarter" idx="40"/>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28252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1"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2" name="Content Placeholder 13"/>
          <p:cNvSpPr>
            <a:spLocks noGrp="1"/>
          </p:cNvSpPr>
          <p:nvPr>
            <p:ph sz="quarter" idx="24"/>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9"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0" name="Content Placeholder 13"/>
          <p:cNvSpPr>
            <a:spLocks noGrp="1"/>
          </p:cNvSpPr>
          <p:nvPr>
            <p:ph sz="quarter" idx="32"/>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7"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8" name="Content Placeholder 13"/>
          <p:cNvSpPr>
            <a:spLocks noGrp="1"/>
          </p:cNvSpPr>
          <p:nvPr>
            <p:ph sz="quarter" idx="40"/>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4935763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6668365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40831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3989378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37045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413347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68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66F43-81C1-4460-3DE8-BE5998FDD89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Picture Placeholder 7"/>
          <p:cNvSpPr>
            <a:spLocks noGrp="1"/>
          </p:cNvSpPr>
          <p:nvPr>
            <p:ph type="pic" sz="quarter" idx="13"/>
          </p:nvPr>
        </p:nvSpPr>
        <p:spPr>
          <a:xfrm>
            <a:off x="0" y="0"/>
            <a:ext cx="9144000" cy="6858000"/>
          </a:xfrm>
        </p:spPr>
        <p:txBody>
          <a:bodyPr rtlCol="0">
            <a:normAutofit/>
          </a:bodyPr>
          <a:lstStyle/>
          <a:p>
            <a:pPr lvl="0"/>
            <a:r>
              <a:rPr lang="en-US" noProof="0"/>
              <a:t>Click icon to add picture</a:t>
            </a:r>
            <a:endParaRPr lang="en-US" noProof="0" dirty="0"/>
          </a:p>
        </p:txBody>
      </p:sp>
      <p:sp>
        <p:nvSpPr>
          <p:cNvPr id="3" name="Date Placeholder 1">
            <a:extLst>
              <a:ext uri="{FF2B5EF4-FFF2-40B4-BE49-F238E27FC236}">
                <a16:creationId xmlns:a16="http://schemas.microsoft.com/office/drawing/2014/main" id="{17BCBA36-65AF-AC74-4418-2D9933D35902}"/>
              </a:ext>
            </a:extLst>
          </p:cNvPr>
          <p:cNvSpPr>
            <a:spLocks noGrp="1"/>
          </p:cNvSpPr>
          <p:nvPr>
            <p:ph type="dt" sz="half" idx="14"/>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6609FEF6-0C7D-48EF-1E91-38AD4D3CE80C}"/>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B57A37C-2130-2646-EDFE-A0EB6D601C86}"/>
              </a:ext>
            </a:extLst>
          </p:cNvPr>
          <p:cNvSpPr>
            <a:spLocks noGrp="1"/>
          </p:cNvSpPr>
          <p:nvPr>
            <p:ph type="sldNum" sz="quarter" idx="16"/>
          </p:nvPr>
        </p:nvSpPr>
        <p:spPr/>
        <p:txBody>
          <a:bodyPr/>
          <a:lstStyle>
            <a:lvl1pPr>
              <a:defRPr/>
            </a:lvl1pPr>
          </a:lstStyle>
          <a:p>
            <a:pPr>
              <a:defRPr/>
            </a:pPr>
            <a:fld id="{6D9F7002-E2E3-4EFD-8DD9-677C4AE55D5A}" type="slidenum">
              <a:rPr lang="en-US" altLang="en-US"/>
              <a:pPr>
                <a:defRPr/>
              </a:pPr>
              <a:t>‹#›</a:t>
            </a:fld>
            <a:endParaRPr lang="en-US" altLang="en-US"/>
          </a:p>
        </p:txBody>
      </p:sp>
    </p:spTree>
    <p:extLst>
      <p:ext uri="{BB962C8B-B14F-4D97-AF65-F5344CB8AC3E}">
        <p14:creationId xmlns:p14="http://schemas.microsoft.com/office/powerpoint/2010/main" val="38160981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431541"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3270244"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108947"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7464139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p:nvPr>
        </p:nvSpPr>
        <p:spPr>
          <a:xfrm>
            <a:off x="431541"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8" name="Content Placeholder 13"/>
          <p:cNvSpPr>
            <a:spLocks noGrp="1"/>
          </p:cNvSpPr>
          <p:nvPr>
            <p:ph sz="quarter" idx="20"/>
          </p:nvPr>
        </p:nvSpPr>
        <p:spPr>
          <a:xfrm>
            <a:off x="3270244"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0" name="Content Placeholder 13"/>
          <p:cNvSpPr>
            <a:spLocks noGrp="1"/>
          </p:cNvSpPr>
          <p:nvPr>
            <p:ph sz="quarter" idx="22"/>
          </p:nvPr>
        </p:nvSpPr>
        <p:spPr>
          <a:xfrm>
            <a:off x="6108947"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9"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0"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1"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Tree>
    <p:extLst>
      <p:ext uri="{BB962C8B-B14F-4D97-AF65-F5344CB8AC3E}">
        <p14:creationId xmlns:p14="http://schemas.microsoft.com/office/powerpoint/2010/main" val="28565333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53944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2642337"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4745234"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1" name="Content Placeholder 13"/>
          <p:cNvSpPr>
            <a:spLocks noGrp="1"/>
          </p:cNvSpPr>
          <p:nvPr>
            <p:ph sz="quarter" idx="43"/>
          </p:nvPr>
        </p:nvSpPr>
        <p:spPr>
          <a:xfrm>
            <a:off x="684813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16976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p:nvPr>
        </p:nvSpPr>
        <p:spPr>
          <a:xfrm>
            <a:off x="53944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8" name="Content Placeholder 13"/>
          <p:cNvSpPr>
            <a:spLocks noGrp="1"/>
          </p:cNvSpPr>
          <p:nvPr>
            <p:ph sz="quarter" idx="20"/>
          </p:nvPr>
        </p:nvSpPr>
        <p:spPr>
          <a:xfrm>
            <a:off x="2642337"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0" name="Content Placeholder 13"/>
          <p:cNvSpPr>
            <a:spLocks noGrp="1"/>
          </p:cNvSpPr>
          <p:nvPr>
            <p:ph sz="quarter" idx="22"/>
          </p:nvPr>
        </p:nvSpPr>
        <p:spPr>
          <a:xfrm>
            <a:off x="4745234"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11" name="Content Placeholder 13"/>
          <p:cNvSpPr>
            <a:spLocks noGrp="1"/>
          </p:cNvSpPr>
          <p:nvPr>
            <p:ph sz="quarter" idx="43"/>
          </p:nvPr>
        </p:nvSpPr>
        <p:spPr>
          <a:xfrm>
            <a:off x="684813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12"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3"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5"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6"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lstStyle>
            <a:lvl1pPr marL="0" indent="0" algn="ctr">
              <a:buNone/>
              <a:defRPr sz="788"/>
            </a:lvl1pPr>
          </a:lstStyle>
          <a:p>
            <a:pPr lvl="0"/>
            <a:r>
              <a:rPr lang="en-US" noProof="0"/>
              <a:t>Click icon to add picture</a:t>
            </a:r>
            <a:endParaRPr lang="en-US" noProof="0" dirty="0"/>
          </a:p>
        </p:txBody>
      </p:sp>
    </p:spTree>
    <p:extLst>
      <p:ext uri="{BB962C8B-B14F-4D97-AF65-F5344CB8AC3E}">
        <p14:creationId xmlns:p14="http://schemas.microsoft.com/office/powerpoint/2010/main" val="41872972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1" y="1268759"/>
            <a:ext cx="1764195" cy="3535680"/>
          </a:xfrm>
          <a:solidFill>
            <a:schemeClr val="bg1">
              <a:lumMod val="95000"/>
            </a:schemeClr>
          </a:solidFill>
        </p:spPr>
        <p:txBody>
          <a:bodyPr anchor="ctr"/>
          <a:lstStyle>
            <a:lvl1pPr marL="0" indent="0" algn="ctr">
              <a:buNone/>
              <a:defRPr sz="1050"/>
            </a:lvl1pPr>
          </a:lstStyle>
          <a:p>
            <a:pPr lvl="0"/>
            <a:r>
              <a:rPr lang="en-US" noProof="0"/>
              <a:t>Click icon to add picture</a:t>
            </a:r>
          </a:p>
        </p:txBody>
      </p:sp>
      <p:sp>
        <p:nvSpPr>
          <p:cNvPr id="5" name="Picture Placeholder 3"/>
          <p:cNvSpPr>
            <a:spLocks noGrp="1"/>
          </p:cNvSpPr>
          <p:nvPr>
            <p:ph type="pic" sz="quarter" idx="11"/>
          </p:nvPr>
        </p:nvSpPr>
        <p:spPr>
          <a:xfrm>
            <a:off x="4693478" y="1268759"/>
            <a:ext cx="1764195" cy="3535680"/>
          </a:xfrm>
          <a:solidFill>
            <a:schemeClr val="bg1">
              <a:lumMod val="95000"/>
            </a:schemeClr>
          </a:solidFill>
        </p:spPr>
        <p:txBody>
          <a:bodyPr anchor="ctr"/>
          <a:lstStyle>
            <a:lvl1pPr marL="0" indent="0" algn="ctr">
              <a:buNone/>
              <a:defRPr sz="1050"/>
            </a:lvl1pPr>
          </a:lstStyle>
          <a:p>
            <a:pPr lvl="0"/>
            <a:r>
              <a:rPr lang="en-US" noProof="0"/>
              <a:t>Click icon to add picture</a:t>
            </a:r>
          </a:p>
        </p:txBody>
      </p:sp>
      <p:sp>
        <p:nvSpPr>
          <p:cNvPr id="8" name="Text Placeholder 9"/>
          <p:cNvSpPr>
            <a:spLocks noGrp="1"/>
          </p:cNvSpPr>
          <p:nvPr>
            <p:ph type="body" sz="quarter" idx="14"/>
          </p:nvPr>
        </p:nvSpPr>
        <p:spPr>
          <a:xfrm>
            <a:off x="260078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659834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685801" y="4980566"/>
            <a:ext cx="377483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4693479" y="4980566"/>
            <a:ext cx="376472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57625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2" name="Picture 6" descr="SBA Logo">
            <a:extLst>
              <a:ext uri="{FF2B5EF4-FFF2-40B4-BE49-F238E27FC236}">
                <a16:creationId xmlns:a16="http://schemas.microsoft.com/office/drawing/2014/main" id="{ACADD87A-1CA3-A209-1EE3-0F1C0D959A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6065"/>
          <a:stretch>
            <a:fillRect/>
          </a:stretch>
        </p:blipFill>
        <p:spPr bwMode="auto">
          <a:xfrm>
            <a:off x="3319463" y="1606550"/>
            <a:ext cx="25050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969933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C833939-B901-927C-62D3-0C5E64C9CC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6013" y="687388"/>
            <a:ext cx="18319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360614"/>
            <a:ext cx="6858000" cy="2387600"/>
          </a:xfrm>
        </p:spPr>
        <p:txBody>
          <a:bodyPr anchor="b"/>
          <a:lstStyle>
            <a:lvl1pPr algn="ctr">
              <a:lnSpc>
                <a:spcPct val="75000"/>
              </a:lnSpc>
              <a:defRPr sz="6000" spc="-225">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25650498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0F0B28A-F7DC-6B99-5404-9E12239271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6013" y="687388"/>
            <a:ext cx="18319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939655"/>
            <a:ext cx="6858000" cy="2387600"/>
          </a:xfrm>
        </p:spPr>
        <p:txBody>
          <a:bodyPr anchor="b"/>
          <a:lstStyle>
            <a:lvl1pPr algn="ctr">
              <a:lnSpc>
                <a:spcPct val="75000"/>
              </a:lnSpc>
              <a:defRPr sz="6000" spc="-225">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24428070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71D6A3-7911-22D2-D26D-BDC6AAD80E9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8">
            <a:extLst>
              <a:ext uri="{FF2B5EF4-FFF2-40B4-BE49-F238E27FC236}">
                <a16:creationId xmlns:a16="http://schemas.microsoft.com/office/drawing/2014/main" id="{33DD7F3A-290C-549B-6399-2E344347FC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8713" y="682625"/>
            <a:ext cx="18065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360614"/>
            <a:ext cx="6858000" cy="2387600"/>
          </a:xfrm>
        </p:spPr>
        <p:txBody>
          <a:bodyPr anchor="b"/>
          <a:lstStyle>
            <a:lvl1pPr algn="ctr">
              <a:lnSpc>
                <a:spcPct val="75000"/>
              </a:lnSpc>
              <a:defRPr sz="6000" spc="-225">
                <a:solidFill>
                  <a:srgbClr val="003F8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4290597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77420C-0492-6ED5-6637-2AB1684A535B}"/>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8">
            <a:extLst>
              <a:ext uri="{FF2B5EF4-FFF2-40B4-BE49-F238E27FC236}">
                <a16:creationId xmlns:a16="http://schemas.microsoft.com/office/drawing/2014/main" id="{F0BD8BF8-7572-F189-D0F7-279530EC66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8713" y="682625"/>
            <a:ext cx="18065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939655"/>
            <a:ext cx="6858000" cy="2387600"/>
          </a:xfrm>
        </p:spPr>
        <p:txBody>
          <a:bodyPr anchor="b"/>
          <a:lstStyle>
            <a:lvl1pPr algn="ctr">
              <a:lnSpc>
                <a:spcPct val="75000"/>
              </a:lnSpc>
              <a:defRPr sz="6000" spc="-225">
                <a:solidFill>
                  <a:srgbClr val="003F8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65396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222A491-2A42-720F-7B5A-3C288212F19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52ED96C-2055-7A28-1967-D05600BC0A4F}"/>
              </a:ext>
            </a:extLst>
          </p:cNvPr>
          <p:cNvSpPr>
            <a:spLocks noGrp="1"/>
          </p:cNvSpPr>
          <p:nvPr>
            <p:ph type="ftr" sz="quarter" idx="11"/>
          </p:nvPr>
        </p:nvSpPr>
        <p:spPr/>
        <p:txBody>
          <a:bodyPr/>
          <a:lstStyle>
            <a:lvl1pPr>
              <a:defRPr b="1"/>
            </a:lvl1pPr>
          </a:lstStyle>
          <a:p>
            <a:pPr>
              <a:defRPr/>
            </a:pPr>
            <a:endParaRPr lang="en-US"/>
          </a:p>
        </p:txBody>
      </p:sp>
      <p:sp>
        <p:nvSpPr>
          <p:cNvPr id="7" name="Slide Number Placeholder 6">
            <a:extLst>
              <a:ext uri="{FF2B5EF4-FFF2-40B4-BE49-F238E27FC236}">
                <a16:creationId xmlns:a16="http://schemas.microsoft.com/office/drawing/2014/main" id="{263FC269-D508-F7A2-9A67-ABAE63A07E14}"/>
              </a:ext>
            </a:extLst>
          </p:cNvPr>
          <p:cNvSpPr>
            <a:spLocks noGrp="1"/>
          </p:cNvSpPr>
          <p:nvPr>
            <p:ph type="sldNum" sz="quarter" idx="12"/>
          </p:nvPr>
        </p:nvSpPr>
        <p:spPr/>
        <p:txBody>
          <a:bodyPr/>
          <a:lstStyle>
            <a:lvl1pPr>
              <a:defRPr/>
            </a:lvl1pPr>
          </a:lstStyle>
          <a:p>
            <a:pPr>
              <a:defRPr/>
            </a:pPr>
            <a:fld id="{E9B79CBF-7CF3-4468-9E9D-1C12C3B285F2}" type="slidenum">
              <a:rPr lang="en-US" altLang="en-US"/>
              <a:pPr>
                <a:defRPr/>
              </a:pPr>
              <a:t>‹#›</a:t>
            </a:fld>
            <a:endParaRPr lang="en-US" altLang="en-US"/>
          </a:p>
        </p:txBody>
      </p:sp>
    </p:spTree>
    <p:extLst>
      <p:ext uri="{BB962C8B-B14F-4D97-AF65-F5344CB8AC3E}">
        <p14:creationId xmlns:p14="http://schemas.microsoft.com/office/powerpoint/2010/main" val="6424416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lnSpc>
                <a:spcPts val="4500"/>
              </a:lnSpc>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276993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9EBFFB-1015-6FD0-3AC6-956D2E39DDD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ctrTitle"/>
          </p:nvPr>
        </p:nvSpPr>
        <p:spPr>
          <a:xfrm>
            <a:off x="1143000" y="1122363"/>
            <a:ext cx="6858000" cy="2387600"/>
          </a:xfrm>
        </p:spPr>
        <p:txBody>
          <a:bodyPr anchor="b"/>
          <a:lstStyle>
            <a:lvl1pPr algn="ctr">
              <a:lnSpc>
                <a:spcPts val="4500"/>
              </a:lnSpc>
              <a:defRPr sz="4500">
                <a:solidFill>
                  <a:srgbClr val="007EB4"/>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49060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p:nvPr>
        </p:nvSpPr>
        <p:spPr>
          <a:xfrm>
            <a:off x="1099595" y="1268765"/>
            <a:ext cx="6944810" cy="2237228"/>
          </a:xfrm>
        </p:spPr>
        <p:txBody>
          <a:bodyPr anchor="b"/>
          <a:lstStyle>
            <a:lvl1pPr>
              <a:lnSpc>
                <a:spcPts val="4500"/>
              </a:lnSpc>
              <a:defRPr sz="4500"/>
            </a:lvl1pPr>
          </a:lstStyle>
          <a:p>
            <a:r>
              <a:rPr lang="en-US"/>
              <a:t>Click to edit Master title style</a:t>
            </a:r>
            <a:endParaRPr lang="en-US" dirty="0"/>
          </a:p>
        </p:txBody>
      </p:sp>
      <p:sp>
        <p:nvSpPr>
          <p:cNvPr id="3" name="Text Placeholder 2"/>
          <p:cNvSpPr>
            <a:spLocks noGrp="1"/>
          </p:cNvSpPr>
          <p:nvPr>
            <p:ph type="body" idx="1"/>
          </p:nvPr>
        </p:nvSpPr>
        <p:spPr>
          <a:xfrm>
            <a:off x="1103254" y="3613573"/>
            <a:ext cx="6944810" cy="1500187"/>
          </a:xfrm>
        </p:spPr>
        <p:txBody>
          <a:bodyPr/>
          <a:lstStyle>
            <a:lvl1pPr marL="0" indent="0" algn="ctr">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CCFEF22A-559F-BDAC-A5E4-FDB99F2C1524}"/>
              </a:ext>
            </a:extLst>
          </p:cNvPr>
          <p:cNvSpPr>
            <a:spLocks noGrp="1"/>
          </p:cNvSpPr>
          <p:nvPr>
            <p:ph type="sldNum" sz="quarter" idx="10"/>
          </p:nvPr>
        </p:nvSpPr>
        <p:spPr/>
        <p:txBody>
          <a:bodyPr/>
          <a:lstStyle>
            <a:lvl1pPr>
              <a:defRPr/>
            </a:lvl1pPr>
          </a:lstStyle>
          <a:p>
            <a:pPr>
              <a:defRPr/>
            </a:pPr>
            <a:fld id="{DD5E9D20-19C3-4775-BB7D-B83ED6A61FFC}" type="slidenum">
              <a:rPr lang="en-US"/>
              <a:pPr>
                <a:defRPr/>
              </a:pPr>
              <a:t>‹#›</a:t>
            </a:fld>
            <a:endParaRPr lang="en-US" dirty="0"/>
          </a:p>
        </p:txBody>
      </p:sp>
      <p:sp>
        <p:nvSpPr>
          <p:cNvPr id="5" name="Footer Placeholder 4">
            <a:extLst>
              <a:ext uri="{FF2B5EF4-FFF2-40B4-BE49-F238E27FC236}">
                <a16:creationId xmlns:a16="http://schemas.microsoft.com/office/drawing/2014/main" id="{22656D65-09DD-CAC4-066B-E326A41D2AD0}"/>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738ACD6E-E4C0-1503-BAD6-AAB720C5403C}"/>
              </a:ext>
            </a:extLst>
          </p:cNvPr>
          <p:cNvSpPr>
            <a:spLocks noGrp="1"/>
          </p:cNvSpPr>
          <p:nvPr>
            <p:ph type="dt" sz="half" idx="12"/>
          </p:nvPr>
        </p:nvSpPr>
        <p:spPr/>
        <p:txBody>
          <a:bodyPr/>
          <a:lstStyle>
            <a:lvl1pPr>
              <a:defRPr/>
            </a:lvl1pPr>
          </a:lstStyle>
          <a:p>
            <a:pPr>
              <a:defRPr/>
            </a:pPr>
            <a:fld id="{A4BBF40A-F3E2-4028-9617-DDBB51BDAF39}" type="datetime4">
              <a:rPr lang="en-US"/>
              <a:pPr>
                <a:defRPr/>
              </a:pPr>
              <a:t>April 15, 2024</a:t>
            </a:fld>
            <a:endParaRPr lang="en-US" dirty="0"/>
          </a:p>
        </p:txBody>
      </p:sp>
    </p:spTree>
    <p:extLst>
      <p:ext uri="{BB962C8B-B14F-4D97-AF65-F5344CB8AC3E}">
        <p14:creationId xmlns:p14="http://schemas.microsoft.com/office/powerpoint/2010/main" val="21362066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530650"/>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p:cNvSpPr>
            <a:spLocks noGrp="1"/>
          </p:cNvSpPr>
          <p:nvPr>
            <p:ph type="subTitle" idx="13"/>
          </p:nvPr>
        </p:nvSpPr>
        <p:spPr>
          <a:xfrm>
            <a:off x="628650" y="1129555"/>
            <a:ext cx="7886700" cy="696071"/>
          </a:xfrm>
        </p:spPr>
        <p:txBody>
          <a:bodyPr/>
          <a:lstStyle>
            <a:lvl1pPr marL="0" indent="0" algn="ctr">
              <a:buNone/>
              <a:defRPr sz="1575"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C1FA1218-5B62-C9DD-85C1-1B50AF68057A}"/>
              </a:ext>
            </a:extLst>
          </p:cNvPr>
          <p:cNvSpPr>
            <a:spLocks noGrp="1"/>
          </p:cNvSpPr>
          <p:nvPr>
            <p:ph type="sldNum" sz="quarter" idx="14"/>
          </p:nvPr>
        </p:nvSpPr>
        <p:spPr/>
        <p:txBody>
          <a:bodyPr/>
          <a:lstStyle>
            <a:lvl1pPr>
              <a:defRPr/>
            </a:lvl1pPr>
          </a:lstStyle>
          <a:p>
            <a:pPr>
              <a:defRPr/>
            </a:pPr>
            <a:fld id="{2D618D98-D4FA-4F4D-87C0-697738B2F4FE}" type="slidenum">
              <a:rPr lang="en-US"/>
              <a:pPr>
                <a:defRPr/>
              </a:pPr>
              <a:t>‹#›</a:t>
            </a:fld>
            <a:endParaRPr lang="en-US" dirty="0"/>
          </a:p>
        </p:txBody>
      </p:sp>
      <p:sp>
        <p:nvSpPr>
          <p:cNvPr id="5" name="Footer Placeholder 4">
            <a:extLst>
              <a:ext uri="{FF2B5EF4-FFF2-40B4-BE49-F238E27FC236}">
                <a16:creationId xmlns:a16="http://schemas.microsoft.com/office/drawing/2014/main" id="{086C24CF-5714-92A6-925D-EB0EC50C23ED}"/>
              </a:ext>
            </a:extLst>
          </p:cNvPr>
          <p:cNvSpPr>
            <a:spLocks noGrp="1"/>
          </p:cNvSpPr>
          <p:nvPr>
            <p:ph type="ftr" sz="quarter" idx="15"/>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7CC5FC50-FB57-D8C9-5489-ED1CD4F32814}"/>
              </a:ext>
            </a:extLst>
          </p:cNvPr>
          <p:cNvSpPr>
            <a:spLocks noGrp="1"/>
          </p:cNvSpPr>
          <p:nvPr>
            <p:ph type="dt" sz="half" idx="16"/>
          </p:nvPr>
        </p:nvSpPr>
        <p:spPr/>
        <p:txBody>
          <a:bodyPr/>
          <a:lstStyle>
            <a:lvl1pPr>
              <a:defRPr/>
            </a:lvl1pPr>
          </a:lstStyle>
          <a:p>
            <a:pPr>
              <a:defRPr/>
            </a:pPr>
            <a:fld id="{54FEBBA4-CFF6-4676-8801-D8CF8B4B978B}" type="datetime4">
              <a:rPr lang="en-US"/>
              <a:pPr>
                <a:defRPr/>
              </a:pPr>
              <a:t>April 15, 2024</a:t>
            </a:fld>
            <a:endParaRPr lang="en-US" dirty="0"/>
          </a:p>
        </p:txBody>
      </p:sp>
    </p:spTree>
    <p:extLst>
      <p:ext uri="{BB962C8B-B14F-4D97-AF65-F5344CB8AC3E}">
        <p14:creationId xmlns:p14="http://schemas.microsoft.com/office/powerpoint/2010/main" val="26044316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5318324-7A73-32B2-8A5B-67C1F246C439}"/>
              </a:ext>
            </a:extLst>
          </p:cNvPr>
          <p:cNvSpPr>
            <a:spLocks noGrp="1"/>
          </p:cNvSpPr>
          <p:nvPr>
            <p:ph type="sldNum" sz="quarter" idx="10"/>
          </p:nvPr>
        </p:nvSpPr>
        <p:spPr/>
        <p:txBody>
          <a:bodyPr/>
          <a:lstStyle>
            <a:lvl1pPr>
              <a:defRPr/>
            </a:lvl1pPr>
          </a:lstStyle>
          <a:p>
            <a:pPr>
              <a:defRPr/>
            </a:pPr>
            <a:fld id="{7E8183C6-66FC-4139-BC23-45C51E376C50}" type="slidenum">
              <a:rPr lang="en-US"/>
              <a:pPr>
                <a:defRPr/>
              </a:pPr>
              <a:t>‹#›</a:t>
            </a:fld>
            <a:endParaRPr lang="en-US" dirty="0"/>
          </a:p>
        </p:txBody>
      </p:sp>
      <p:sp>
        <p:nvSpPr>
          <p:cNvPr id="6" name="Footer Placeholder 4">
            <a:extLst>
              <a:ext uri="{FF2B5EF4-FFF2-40B4-BE49-F238E27FC236}">
                <a16:creationId xmlns:a16="http://schemas.microsoft.com/office/drawing/2014/main" id="{BF88B669-39DD-9AB7-89EC-B023DDB0C70A}"/>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F79B2A50-F0EC-CE3A-6C3B-5B0604AEC88D}"/>
              </a:ext>
            </a:extLst>
          </p:cNvPr>
          <p:cNvSpPr>
            <a:spLocks noGrp="1"/>
          </p:cNvSpPr>
          <p:nvPr>
            <p:ph type="dt" sz="half" idx="12"/>
          </p:nvPr>
        </p:nvSpPr>
        <p:spPr/>
        <p:txBody>
          <a:bodyPr/>
          <a:lstStyle>
            <a:lvl1pPr>
              <a:defRPr/>
            </a:lvl1pPr>
          </a:lstStyle>
          <a:p>
            <a:pPr>
              <a:defRPr/>
            </a:pPr>
            <a:fld id="{F0298690-56B1-4F10-8D7F-6E2EF1E34399}" type="datetime4">
              <a:rPr lang="en-US"/>
              <a:pPr>
                <a:defRPr/>
              </a:pPr>
              <a:t>April 15, 2024</a:t>
            </a:fld>
            <a:endParaRPr lang="en-US" dirty="0"/>
          </a:p>
        </p:txBody>
      </p:sp>
    </p:spTree>
    <p:extLst>
      <p:ext uri="{BB962C8B-B14F-4D97-AF65-F5344CB8AC3E}">
        <p14:creationId xmlns:p14="http://schemas.microsoft.com/office/powerpoint/2010/main" val="42520455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28918"/>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86908"/>
          </a:xfrm>
        </p:spPr>
        <p:txBody>
          <a:bodyPr anchor="b"/>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688534C-873C-DCB5-C50E-C19EDB96FC09}"/>
              </a:ext>
            </a:extLst>
          </p:cNvPr>
          <p:cNvSpPr>
            <a:spLocks noGrp="1"/>
          </p:cNvSpPr>
          <p:nvPr>
            <p:ph type="sldNum" sz="quarter" idx="10"/>
          </p:nvPr>
        </p:nvSpPr>
        <p:spPr/>
        <p:txBody>
          <a:bodyPr/>
          <a:lstStyle>
            <a:lvl1pPr>
              <a:defRPr/>
            </a:lvl1pPr>
          </a:lstStyle>
          <a:p>
            <a:pPr>
              <a:defRPr/>
            </a:pPr>
            <a:fld id="{F90A413C-83E4-4A76-AFEB-B0CCC61D9229}" type="slidenum">
              <a:rPr lang="en-US"/>
              <a:pPr>
                <a:defRPr/>
              </a:pPr>
              <a:t>‹#›</a:t>
            </a:fld>
            <a:endParaRPr lang="en-US" dirty="0"/>
          </a:p>
        </p:txBody>
      </p:sp>
      <p:sp>
        <p:nvSpPr>
          <p:cNvPr id="8" name="Footer Placeholder 4">
            <a:extLst>
              <a:ext uri="{FF2B5EF4-FFF2-40B4-BE49-F238E27FC236}">
                <a16:creationId xmlns:a16="http://schemas.microsoft.com/office/drawing/2014/main" id="{F834BFC7-3CB1-59DF-16FB-AEC8248B00DF}"/>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CE572439-1BE3-982D-E816-DE11FB093267}"/>
              </a:ext>
            </a:extLst>
          </p:cNvPr>
          <p:cNvSpPr>
            <a:spLocks noGrp="1"/>
          </p:cNvSpPr>
          <p:nvPr>
            <p:ph type="dt" sz="half" idx="12"/>
          </p:nvPr>
        </p:nvSpPr>
        <p:spPr/>
        <p:txBody>
          <a:bodyPr/>
          <a:lstStyle>
            <a:lvl1pPr>
              <a:defRPr/>
            </a:lvl1pPr>
          </a:lstStyle>
          <a:p>
            <a:pPr>
              <a:defRPr/>
            </a:pPr>
            <a:fld id="{53ABD83E-1315-4884-A14E-069C77F4FA67}" type="datetime4">
              <a:rPr lang="en-US"/>
              <a:pPr>
                <a:defRPr/>
              </a:pPr>
              <a:t>April 15, 2024</a:t>
            </a:fld>
            <a:endParaRPr lang="en-US" dirty="0"/>
          </a:p>
        </p:txBody>
      </p:sp>
    </p:spTree>
    <p:extLst>
      <p:ext uri="{BB962C8B-B14F-4D97-AF65-F5344CB8AC3E}">
        <p14:creationId xmlns:p14="http://schemas.microsoft.com/office/powerpoint/2010/main" val="17198526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FD9E58F4-1CF3-2932-C949-5517A1F7E264}"/>
              </a:ext>
            </a:extLst>
          </p:cNvPr>
          <p:cNvSpPr>
            <a:spLocks noGrp="1"/>
          </p:cNvSpPr>
          <p:nvPr>
            <p:ph type="sldNum" sz="quarter" idx="10"/>
          </p:nvPr>
        </p:nvSpPr>
        <p:spPr/>
        <p:txBody>
          <a:bodyPr/>
          <a:lstStyle>
            <a:lvl1pPr>
              <a:defRPr/>
            </a:lvl1pPr>
          </a:lstStyle>
          <a:p>
            <a:pPr>
              <a:defRPr/>
            </a:pPr>
            <a:fld id="{68621157-0ADC-45A1-ADBF-40492082001A}" type="slidenum">
              <a:rPr lang="en-US"/>
              <a:pPr>
                <a:defRPr/>
              </a:pPr>
              <a:t>‹#›</a:t>
            </a:fld>
            <a:endParaRPr lang="en-US" dirty="0"/>
          </a:p>
        </p:txBody>
      </p:sp>
      <p:sp>
        <p:nvSpPr>
          <p:cNvPr id="4" name="Footer Placeholder 4">
            <a:extLst>
              <a:ext uri="{FF2B5EF4-FFF2-40B4-BE49-F238E27FC236}">
                <a16:creationId xmlns:a16="http://schemas.microsoft.com/office/drawing/2014/main" id="{D2F684EA-DDF1-9568-A1A5-063290E27AD1}"/>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ADADB0E6-B4EE-1405-FDCF-18155BB7709E}"/>
              </a:ext>
            </a:extLst>
          </p:cNvPr>
          <p:cNvSpPr>
            <a:spLocks noGrp="1"/>
          </p:cNvSpPr>
          <p:nvPr>
            <p:ph type="dt" sz="half" idx="12"/>
          </p:nvPr>
        </p:nvSpPr>
        <p:spPr/>
        <p:txBody>
          <a:bodyPr/>
          <a:lstStyle>
            <a:lvl1pPr>
              <a:defRPr/>
            </a:lvl1pPr>
          </a:lstStyle>
          <a:p>
            <a:pPr>
              <a:defRPr/>
            </a:pPr>
            <a:fld id="{CFB9CE8C-7A5A-4673-A920-EC38DFD901E5}" type="datetime4">
              <a:rPr lang="en-US"/>
              <a:pPr>
                <a:defRPr/>
              </a:pPr>
              <a:t>April 15, 2024</a:t>
            </a:fld>
            <a:endParaRPr lang="en-US" dirty="0"/>
          </a:p>
        </p:txBody>
      </p:sp>
    </p:spTree>
    <p:extLst>
      <p:ext uri="{BB962C8B-B14F-4D97-AF65-F5344CB8AC3E}">
        <p14:creationId xmlns:p14="http://schemas.microsoft.com/office/powerpoint/2010/main" val="1933021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8350D6-9EF3-477A-89E5-5F4F55135D2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Picture Placeholder 7"/>
          <p:cNvSpPr>
            <a:spLocks noGrp="1"/>
          </p:cNvSpPr>
          <p:nvPr>
            <p:ph type="pic" sz="quarter" idx="13"/>
          </p:nvPr>
        </p:nvSpPr>
        <p:spPr>
          <a:xfrm>
            <a:off x="0" y="0"/>
            <a:ext cx="9144000" cy="6858000"/>
          </a:xfrm>
        </p:spPr>
        <p:txBody>
          <a:bodyPr rtlCol="0">
            <a:normAutofit/>
          </a:bodyPr>
          <a:lstStyle/>
          <a:p>
            <a:pPr lvl="0"/>
            <a:r>
              <a:rPr lang="en-US" noProof="0"/>
              <a:t>Click icon to add picture</a:t>
            </a:r>
            <a:endParaRPr lang="en-US" noProof="0" dirty="0"/>
          </a:p>
        </p:txBody>
      </p:sp>
      <p:sp>
        <p:nvSpPr>
          <p:cNvPr id="3" name="Date Placeholder 1">
            <a:extLst>
              <a:ext uri="{FF2B5EF4-FFF2-40B4-BE49-F238E27FC236}">
                <a16:creationId xmlns:a16="http://schemas.microsoft.com/office/drawing/2014/main" id="{96C71E71-FF63-6C48-C660-D22A5080E5E3}"/>
              </a:ext>
            </a:extLst>
          </p:cNvPr>
          <p:cNvSpPr>
            <a:spLocks noGrp="1"/>
          </p:cNvSpPr>
          <p:nvPr>
            <p:ph type="dt" sz="half" idx="14"/>
          </p:nvPr>
        </p:nvSpPr>
        <p:spPr/>
        <p:txBody>
          <a:bodyPr/>
          <a:lstStyle>
            <a:lvl1pPr>
              <a:defRPr/>
            </a:lvl1pPr>
          </a:lstStyle>
          <a:p>
            <a:pPr>
              <a:defRPr/>
            </a:pPr>
            <a:fld id="{3ACAC606-401F-4034-BE9E-C7553332EE7F}" type="datetime4">
              <a:rPr lang="en-US"/>
              <a:pPr>
                <a:defRPr/>
              </a:pPr>
              <a:t>April 15, 2024</a:t>
            </a:fld>
            <a:endParaRPr lang="en-US"/>
          </a:p>
        </p:txBody>
      </p:sp>
      <p:sp>
        <p:nvSpPr>
          <p:cNvPr id="4" name="Footer Placeholder 2">
            <a:extLst>
              <a:ext uri="{FF2B5EF4-FFF2-40B4-BE49-F238E27FC236}">
                <a16:creationId xmlns:a16="http://schemas.microsoft.com/office/drawing/2014/main" id="{BDB057BD-8860-AE10-45EE-825BAE84E670}"/>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6C109BF4-E788-9FAF-593C-72800C4A6D37}"/>
              </a:ext>
            </a:extLst>
          </p:cNvPr>
          <p:cNvSpPr>
            <a:spLocks noGrp="1"/>
          </p:cNvSpPr>
          <p:nvPr>
            <p:ph type="sldNum" sz="quarter" idx="16"/>
          </p:nvPr>
        </p:nvSpPr>
        <p:spPr/>
        <p:txBody>
          <a:bodyPr/>
          <a:lstStyle>
            <a:lvl1pPr>
              <a:defRPr/>
            </a:lvl1pPr>
          </a:lstStyle>
          <a:p>
            <a:pPr>
              <a:defRPr/>
            </a:pPr>
            <a:fld id="{606C1D9C-B701-49A0-8112-0E85704802F0}" type="slidenum">
              <a:rPr lang="en-US"/>
              <a:pPr>
                <a:defRPr/>
              </a:pPr>
              <a:t>‹#›</a:t>
            </a:fld>
            <a:endParaRPr lang="en-US"/>
          </a:p>
        </p:txBody>
      </p:sp>
    </p:spTree>
    <p:extLst>
      <p:ext uri="{BB962C8B-B14F-4D97-AF65-F5344CB8AC3E}">
        <p14:creationId xmlns:p14="http://schemas.microsoft.com/office/powerpoint/2010/main" val="12233461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224275"/>
          </a:xfrm>
        </p:spPr>
        <p:txBody>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5">
            <a:extLst>
              <a:ext uri="{FF2B5EF4-FFF2-40B4-BE49-F238E27FC236}">
                <a16:creationId xmlns:a16="http://schemas.microsoft.com/office/drawing/2014/main" id="{435C52DC-B6CA-D8D9-8300-CD17BA43F855}"/>
              </a:ext>
            </a:extLst>
          </p:cNvPr>
          <p:cNvSpPr>
            <a:spLocks noGrp="1"/>
          </p:cNvSpPr>
          <p:nvPr>
            <p:ph type="sldNum" sz="quarter" idx="10"/>
          </p:nvPr>
        </p:nvSpPr>
        <p:spPr/>
        <p:txBody>
          <a:bodyPr/>
          <a:lstStyle>
            <a:lvl1pPr>
              <a:defRPr/>
            </a:lvl1pPr>
          </a:lstStyle>
          <a:p>
            <a:pPr>
              <a:defRPr/>
            </a:pPr>
            <a:fld id="{B40F3A16-BBB1-4565-8483-AB2DEE6CD4FA}" type="slidenum">
              <a:rPr lang="en-US"/>
              <a:pPr>
                <a:defRPr/>
              </a:pPr>
              <a:t>‹#›</a:t>
            </a:fld>
            <a:endParaRPr lang="en-US" dirty="0"/>
          </a:p>
        </p:txBody>
      </p:sp>
      <p:sp>
        <p:nvSpPr>
          <p:cNvPr id="6" name="Footer Placeholder 4">
            <a:extLst>
              <a:ext uri="{FF2B5EF4-FFF2-40B4-BE49-F238E27FC236}">
                <a16:creationId xmlns:a16="http://schemas.microsoft.com/office/drawing/2014/main" id="{B06FED5C-D71B-B847-9811-A37988F971DD}"/>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3F67CCAC-F5E4-1291-6798-D4087C57C846}"/>
              </a:ext>
            </a:extLst>
          </p:cNvPr>
          <p:cNvSpPr>
            <a:spLocks noGrp="1"/>
          </p:cNvSpPr>
          <p:nvPr>
            <p:ph type="dt" sz="half" idx="12"/>
          </p:nvPr>
        </p:nvSpPr>
        <p:spPr/>
        <p:txBody>
          <a:bodyPr/>
          <a:lstStyle>
            <a:lvl1pPr>
              <a:defRPr/>
            </a:lvl1pPr>
          </a:lstStyle>
          <a:p>
            <a:pPr>
              <a:defRPr/>
            </a:pPr>
            <a:fld id="{4FD152D7-4E41-4ECD-B745-FC0B97899DC8}" type="datetime4">
              <a:rPr lang="en-US"/>
              <a:pPr>
                <a:defRPr/>
              </a:pPr>
              <a:t>April 15, 2024</a:t>
            </a:fld>
            <a:endParaRPr lang="en-US" dirty="0"/>
          </a:p>
        </p:txBody>
      </p:sp>
    </p:spTree>
    <p:extLst>
      <p:ext uri="{BB962C8B-B14F-4D97-AF65-F5344CB8AC3E}">
        <p14:creationId xmlns:p14="http://schemas.microsoft.com/office/powerpoint/2010/main" val="42045442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8" name="Title 1"/>
          <p:cNvSpPr>
            <a:spLocks noGrp="1"/>
          </p:cNvSpPr>
          <p:nvPr>
            <p:ph type="title"/>
          </p:nvPr>
        </p:nvSpPr>
        <p:spPr>
          <a:xfrm>
            <a:off x="629841" y="987426"/>
            <a:ext cx="2949178" cy="1224275"/>
          </a:xfrm>
        </p:spPr>
        <p:txBody>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Slide Number Placeholder 5">
            <a:extLst>
              <a:ext uri="{FF2B5EF4-FFF2-40B4-BE49-F238E27FC236}">
                <a16:creationId xmlns:a16="http://schemas.microsoft.com/office/drawing/2014/main" id="{388E4817-2276-FC6D-0FA1-A8C9B77E1693}"/>
              </a:ext>
            </a:extLst>
          </p:cNvPr>
          <p:cNvSpPr>
            <a:spLocks noGrp="1"/>
          </p:cNvSpPr>
          <p:nvPr>
            <p:ph type="sldNum" sz="quarter" idx="10"/>
          </p:nvPr>
        </p:nvSpPr>
        <p:spPr/>
        <p:txBody>
          <a:bodyPr/>
          <a:lstStyle>
            <a:lvl1pPr>
              <a:defRPr/>
            </a:lvl1pPr>
          </a:lstStyle>
          <a:p>
            <a:pPr>
              <a:defRPr/>
            </a:pPr>
            <a:fld id="{ED18D08B-5A28-4A76-9C0F-AFF488EACB6E}" type="slidenum">
              <a:rPr lang="en-US"/>
              <a:pPr>
                <a:defRPr/>
              </a:pPr>
              <a:t>‹#›</a:t>
            </a:fld>
            <a:endParaRPr lang="en-US" dirty="0"/>
          </a:p>
        </p:txBody>
      </p:sp>
      <p:sp>
        <p:nvSpPr>
          <p:cNvPr id="4" name="Footer Placeholder 4">
            <a:extLst>
              <a:ext uri="{FF2B5EF4-FFF2-40B4-BE49-F238E27FC236}">
                <a16:creationId xmlns:a16="http://schemas.microsoft.com/office/drawing/2014/main" id="{AC1CED10-CE18-093C-6180-B83762FBA34F}"/>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44534802-4A16-7BF4-976A-CCBE3565F50B}"/>
              </a:ext>
            </a:extLst>
          </p:cNvPr>
          <p:cNvSpPr>
            <a:spLocks noGrp="1"/>
          </p:cNvSpPr>
          <p:nvPr>
            <p:ph type="dt" sz="half" idx="12"/>
          </p:nvPr>
        </p:nvSpPr>
        <p:spPr/>
        <p:txBody>
          <a:bodyPr/>
          <a:lstStyle>
            <a:lvl1pPr>
              <a:defRPr/>
            </a:lvl1pPr>
          </a:lstStyle>
          <a:p>
            <a:pPr>
              <a:defRPr/>
            </a:pPr>
            <a:fld id="{7DE980B5-72C6-441A-8FF9-688A4D98C496}" type="datetime4">
              <a:rPr lang="en-US"/>
              <a:pPr>
                <a:defRPr/>
              </a:pPr>
              <a:t>April 15, 2024</a:t>
            </a:fld>
            <a:endParaRPr lang="en-US" dirty="0"/>
          </a:p>
        </p:txBody>
      </p:sp>
    </p:spTree>
    <p:extLst>
      <p:ext uri="{BB962C8B-B14F-4D97-AF65-F5344CB8AC3E}">
        <p14:creationId xmlns:p14="http://schemas.microsoft.com/office/powerpoint/2010/main" val="209292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p>
        </p:txBody>
      </p:sp>
      <p:sp>
        <p:nvSpPr>
          <p:cNvPr id="8" name="Title 1"/>
          <p:cNvSpPr>
            <a:spLocks noGrp="1"/>
          </p:cNvSpPr>
          <p:nvPr>
            <p:ph type="title"/>
          </p:nvPr>
        </p:nvSpPr>
        <p:spPr>
          <a:xfrm>
            <a:off x="629841" y="987432"/>
            <a:ext cx="2949178" cy="1224275"/>
          </a:xfrm>
        </p:spPr>
        <p:txBody>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2" name="Date Placeholder 4">
            <a:extLst>
              <a:ext uri="{FF2B5EF4-FFF2-40B4-BE49-F238E27FC236}">
                <a16:creationId xmlns:a16="http://schemas.microsoft.com/office/drawing/2014/main" id="{6259C1D0-8C2E-7758-37AE-2CA7CAB2C5E2}"/>
              </a:ext>
            </a:extLst>
          </p:cNvPr>
          <p:cNvSpPr>
            <a:spLocks noGrp="1"/>
          </p:cNvSpPr>
          <p:nvPr>
            <p:ph type="dt" sz="half" idx="10"/>
          </p:nvPr>
        </p:nvSpPr>
        <p:spPr/>
        <p:txBody>
          <a:bodyPr/>
          <a:lstStyle>
            <a:lvl1pPr>
              <a:defRPr/>
            </a:lvl1pPr>
          </a:lstStyle>
          <a:p>
            <a:pPr>
              <a:defRPr/>
            </a:pPr>
            <a:endParaRPr lang="en-US"/>
          </a:p>
        </p:txBody>
      </p:sp>
      <p:sp>
        <p:nvSpPr>
          <p:cNvPr id="4" name="Footer Placeholder 5">
            <a:extLst>
              <a:ext uri="{FF2B5EF4-FFF2-40B4-BE49-F238E27FC236}">
                <a16:creationId xmlns:a16="http://schemas.microsoft.com/office/drawing/2014/main" id="{BCB6AF35-75C8-6037-6FE9-083971C5B44D}"/>
              </a:ext>
            </a:extLst>
          </p:cNvPr>
          <p:cNvSpPr>
            <a:spLocks noGrp="1"/>
          </p:cNvSpPr>
          <p:nvPr>
            <p:ph type="ftr" sz="quarter" idx="11"/>
          </p:nvPr>
        </p:nvSpPr>
        <p:spPr/>
        <p:txBody>
          <a:bodyPr/>
          <a:lstStyle>
            <a:lvl1pPr>
              <a:defRPr b="1"/>
            </a:lvl1pPr>
          </a:lstStyle>
          <a:p>
            <a:pPr>
              <a:defRPr/>
            </a:pPr>
            <a:endParaRPr lang="en-US"/>
          </a:p>
        </p:txBody>
      </p:sp>
      <p:sp>
        <p:nvSpPr>
          <p:cNvPr id="5" name="Slide Number Placeholder 6">
            <a:extLst>
              <a:ext uri="{FF2B5EF4-FFF2-40B4-BE49-F238E27FC236}">
                <a16:creationId xmlns:a16="http://schemas.microsoft.com/office/drawing/2014/main" id="{674EC28B-1DF9-EFEA-82E9-8DB0ED79F4B8}"/>
              </a:ext>
            </a:extLst>
          </p:cNvPr>
          <p:cNvSpPr>
            <a:spLocks noGrp="1"/>
          </p:cNvSpPr>
          <p:nvPr>
            <p:ph type="sldNum" sz="quarter" idx="12"/>
          </p:nvPr>
        </p:nvSpPr>
        <p:spPr/>
        <p:txBody>
          <a:bodyPr/>
          <a:lstStyle>
            <a:lvl1pPr>
              <a:defRPr/>
            </a:lvl1pPr>
          </a:lstStyle>
          <a:p>
            <a:pPr>
              <a:defRPr/>
            </a:pPr>
            <a:fld id="{FDC3F3DC-9A89-4273-8513-517AAF236AA6}" type="slidenum">
              <a:rPr lang="en-US" altLang="en-US"/>
              <a:pPr>
                <a:defRPr/>
              </a:pPr>
              <a:t>‹#›</a:t>
            </a:fld>
            <a:endParaRPr lang="en-US" altLang="en-US"/>
          </a:p>
        </p:txBody>
      </p:sp>
    </p:spTree>
    <p:extLst>
      <p:ext uri="{BB962C8B-B14F-4D97-AF65-F5344CB8AC3E}">
        <p14:creationId xmlns:p14="http://schemas.microsoft.com/office/powerpoint/2010/main" val="40639387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1AD334F-07A9-2753-C2D1-9AE01AF4F719}"/>
              </a:ext>
            </a:extLst>
          </p:cNvPr>
          <p:cNvSpPr>
            <a:spLocks noGrp="1" noChangeArrowheads="1"/>
          </p:cNvSpPr>
          <p:nvPr>
            <p:ph type="ftr" sz="quarter" idx="10"/>
          </p:nvPr>
        </p:nvSpPr>
        <p:spPr/>
        <p:txBody>
          <a:bodyPr/>
          <a:lstStyle>
            <a:lvl1pPr>
              <a:defRPr/>
            </a:lvl1pPr>
          </a:lstStyle>
          <a:p>
            <a:pPr>
              <a:defRPr/>
            </a:pPr>
            <a:r>
              <a:rPr lang="en-US"/>
              <a:t>Visit us at </a:t>
            </a:r>
            <a:r>
              <a:rPr lang="en-US" b="1"/>
              <a:t>www.sba.gov</a:t>
            </a:r>
          </a:p>
        </p:txBody>
      </p:sp>
      <p:sp>
        <p:nvSpPr>
          <p:cNvPr id="5" name="Rectangle 6">
            <a:extLst>
              <a:ext uri="{FF2B5EF4-FFF2-40B4-BE49-F238E27FC236}">
                <a16:creationId xmlns:a16="http://schemas.microsoft.com/office/drawing/2014/main" id="{EACB0058-89C6-C3FD-A198-57576038D5A3}"/>
              </a:ext>
            </a:extLst>
          </p:cNvPr>
          <p:cNvSpPr>
            <a:spLocks noGrp="1" noChangeArrowheads="1"/>
          </p:cNvSpPr>
          <p:nvPr>
            <p:ph type="sldNum" sz="quarter" idx="11"/>
          </p:nvPr>
        </p:nvSpPr>
        <p:spPr/>
        <p:txBody>
          <a:bodyPr/>
          <a:lstStyle>
            <a:lvl1pPr>
              <a:defRPr>
                <a:solidFill>
                  <a:srgbClr val="000000"/>
                </a:solidFill>
              </a:defRPr>
            </a:lvl1pPr>
          </a:lstStyle>
          <a:p>
            <a:pPr>
              <a:defRPr/>
            </a:pPr>
            <a:fld id="{D4EF9D12-29BE-412F-A320-ED774EB552BC}" type="slidenum">
              <a:rPr lang="en-US"/>
              <a:pPr>
                <a:defRPr/>
              </a:pPr>
              <a:t>‹#›</a:t>
            </a:fld>
            <a:endParaRPr lang="en-US"/>
          </a:p>
        </p:txBody>
      </p:sp>
    </p:spTree>
    <p:extLst>
      <p:ext uri="{BB962C8B-B14F-4D97-AF65-F5344CB8AC3E}">
        <p14:creationId xmlns:p14="http://schemas.microsoft.com/office/powerpoint/2010/main" val="16187480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
        <p:cNvGrpSpPr/>
        <p:nvPr/>
      </p:nvGrpSpPr>
      <p:grpSpPr>
        <a:xfrm>
          <a:off x="0" y="0"/>
          <a:ext cx="0" cy="0"/>
          <a:chOff x="0" y="0"/>
          <a:chExt cx="0" cy="0"/>
        </a:xfrm>
      </p:grpSpPr>
      <p:sp>
        <p:nvSpPr>
          <p:cNvPr id="2" name="Title 1"/>
          <p:cNvSpPr txBox="1">
            <a:spLocks noGrp="1"/>
          </p:cNvSpPr>
          <p:nvPr>
            <p:ph type="title"/>
          </p:nvPr>
        </p:nvSpPr>
        <p:spPr>
          <a:xfrm>
            <a:off x="628650" y="368603"/>
            <a:ext cx="7886700" cy="598904"/>
          </a:xfrm>
        </p:spPr>
        <p:txBody>
          <a:bodyPr/>
          <a:lstStyle>
            <a:lvl1pPr>
              <a:defRPr/>
            </a:lvl1pPr>
          </a:lstStyle>
          <a:p>
            <a:pPr lvl="0"/>
            <a:r>
              <a:rPr lang="en-US"/>
              <a:t>Click to edit Master title style</a:t>
            </a:r>
          </a:p>
        </p:txBody>
      </p:sp>
      <p:sp>
        <p:nvSpPr>
          <p:cNvPr id="3" name="Content Placeholder 2"/>
          <p:cNvSpPr txBox="1">
            <a:spLocks noGrp="1"/>
          </p:cNvSpPr>
          <p:nvPr>
            <p:ph idx="4294967295"/>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txBox="1">
            <a:spLocks noGrp="1"/>
          </p:cNvSpPr>
          <p:nvPr>
            <p:ph type="subTitle" idx="4294967295"/>
          </p:nvPr>
        </p:nvSpPr>
        <p:spPr>
          <a:xfrm>
            <a:off x="628650" y="967508"/>
            <a:ext cx="7886700" cy="696068"/>
          </a:xfrm>
        </p:spPr>
        <p:txBody>
          <a:bodyPr anchorCtr="1"/>
          <a:lstStyle>
            <a:lvl1pPr marL="0" indent="0" algn="ctr">
              <a:buNone/>
              <a:defRPr sz="1181" b="1">
                <a:solidFill>
                  <a:srgbClr val="898989"/>
                </a:solidFill>
              </a:defRPr>
            </a:lvl1pPr>
          </a:lstStyle>
          <a:p>
            <a:pPr lvl="0"/>
            <a:r>
              <a:rPr lang="en-US"/>
              <a:t>Click to edit Master subtitle style</a:t>
            </a:r>
          </a:p>
        </p:txBody>
      </p:sp>
      <p:sp>
        <p:nvSpPr>
          <p:cNvPr id="4" name="Date Placeholder 4">
            <a:extLst>
              <a:ext uri="{FF2B5EF4-FFF2-40B4-BE49-F238E27FC236}">
                <a16:creationId xmlns:a16="http://schemas.microsoft.com/office/drawing/2014/main" id="{C4DAD23D-ED63-50B6-FDF1-312533862104}"/>
              </a:ext>
            </a:extLst>
          </p:cNvPr>
          <p:cNvSpPr txBox="1">
            <a:spLocks noGrp="1"/>
          </p:cNvSpPr>
          <p:nvPr>
            <p:ph type="dt" sz="half" idx="10"/>
          </p:nvPr>
        </p:nvSpPr>
        <p:spPr>
          <a:xfrm>
            <a:off x="417513" y="6194425"/>
            <a:ext cx="1795462" cy="365125"/>
          </a:xfr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72599C70-9DF7-770C-A19C-DBC5745B23D2}"/>
              </a:ext>
            </a:extLst>
          </p:cNvPr>
          <p:cNvSpPr txBox="1">
            <a:spLocks noGrp="1"/>
          </p:cNvSpPr>
          <p:nvPr>
            <p:ph type="ftr" sz="quarter" idx="11"/>
          </p:nvPr>
        </p:nvSpPr>
        <p:spPr/>
        <p:txBody>
          <a:bodyPr/>
          <a:lstStyle>
            <a:lvl1pPr>
              <a:defRPr/>
            </a:lvl1pPr>
          </a:lstStyle>
          <a:p>
            <a:pPr>
              <a:defRPr/>
            </a:pPr>
            <a:r>
              <a:rPr lang="en-US"/>
              <a:t>Source: PPP FAQ as of May 6, 2020 &amp; PPP Interim Final Rule as of April 15, 2020 from Treasury.gov </a:t>
            </a:r>
          </a:p>
        </p:txBody>
      </p:sp>
      <p:sp>
        <p:nvSpPr>
          <p:cNvPr id="6" name="Slide Number Placeholder 6">
            <a:extLst>
              <a:ext uri="{FF2B5EF4-FFF2-40B4-BE49-F238E27FC236}">
                <a16:creationId xmlns:a16="http://schemas.microsoft.com/office/drawing/2014/main" id="{3D872D62-6375-5376-D9F1-A7344CD03990}"/>
              </a:ext>
            </a:extLst>
          </p:cNvPr>
          <p:cNvSpPr txBox="1">
            <a:spLocks noGrp="1"/>
          </p:cNvSpPr>
          <p:nvPr>
            <p:ph type="sldNum" sz="quarter" idx="12"/>
          </p:nvPr>
        </p:nvSpPr>
        <p:spPr/>
        <p:txBody>
          <a:bodyPr/>
          <a:lstStyle>
            <a:lvl1pPr>
              <a:defRPr/>
            </a:lvl1pPr>
          </a:lstStyle>
          <a:p>
            <a:pPr>
              <a:defRPr/>
            </a:pPr>
            <a:fld id="{34054E5D-44BB-4A04-8F4F-03FFE5FC39A3}" type="slidenum">
              <a:rPr/>
              <a:pPr>
                <a:defRPr/>
              </a:pPr>
              <a:t>‹#›</a:t>
            </a:fld>
            <a:endParaRPr lang="en-US"/>
          </a:p>
        </p:txBody>
      </p:sp>
    </p:spTree>
    <p:extLst>
      <p:ext uri="{BB962C8B-B14F-4D97-AF65-F5344CB8AC3E}">
        <p14:creationId xmlns:p14="http://schemas.microsoft.com/office/powerpoint/2010/main" val="34116782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a:srcRect b="26065"/>
          <a:stretch/>
        </p:blipFill>
        <p:spPr>
          <a:xfrm>
            <a:off x="3319040" y="1606514"/>
            <a:ext cx="2505920"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5635657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1367475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7349321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41799898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7222189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908993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560036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5"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3"/>
            <a:ext cx="6944810" cy="1500187"/>
          </a:xfrm>
        </p:spPr>
        <p:txBody>
          <a:bodyPr/>
          <a:lstStyle>
            <a:lvl1pPr marL="0" indent="0" algn="ctr">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April 15,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84404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Main Title+ SubTitle+Number">
    <p:spTree>
      <p:nvGrpSpPr>
        <p:cNvPr id="1" name=""/>
        <p:cNvGrpSpPr/>
        <p:nvPr/>
      </p:nvGrpSpPr>
      <p:grpSpPr>
        <a:xfrm>
          <a:off x="0" y="0"/>
          <a:ext cx="0" cy="0"/>
          <a:chOff x="0" y="0"/>
          <a:chExt cx="0" cy="0"/>
        </a:xfrm>
      </p:grpSpPr>
      <p:sp>
        <p:nvSpPr>
          <p:cNvPr id="4" name="Title 1"/>
          <p:cNvSpPr>
            <a:spLocks noGrp="1"/>
          </p:cNvSpPr>
          <p:nvPr>
            <p:ph type="title"/>
          </p:nvPr>
        </p:nvSpPr>
        <p:spPr>
          <a:xfrm>
            <a:off x="1752600" y="895063"/>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a:t>Click to edit Master title style</a:t>
            </a:r>
            <a:endParaRPr lang="en-US" dirty="0"/>
          </a:p>
        </p:txBody>
      </p:sp>
      <p:sp>
        <p:nvSpPr>
          <p:cNvPr id="5" name="Text Placeholder 3"/>
          <p:cNvSpPr>
            <a:spLocks noGrp="1"/>
          </p:cNvSpPr>
          <p:nvPr>
            <p:ph type="body" sz="half" idx="2"/>
          </p:nvPr>
        </p:nvSpPr>
        <p:spPr>
          <a:xfrm>
            <a:off x="2514600" y="1247054"/>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Slide Number Placeholder 3">
            <a:extLst>
              <a:ext uri="{FF2B5EF4-FFF2-40B4-BE49-F238E27FC236}">
                <a16:creationId xmlns:a16="http://schemas.microsoft.com/office/drawing/2014/main" id="{142F76FA-58A4-6E14-EC79-828C1AC61F88}"/>
              </a:ext>
            </a:extLst>
          </p:cNvPr>
          <p:cNvSpPr>
            <a:spLocks noGrp="1"/>
          </p:cNvSpPr>
          <p:nvPr>
            <p:ph type="sldNum" sz="quarter" idx="10"/>
          </p:nvPr>
        </p:nvSpPr>
        <p:spPr/>
        <p:txBody>
          <a:bodyPr/>
          <a:lstStyle>
            <a:lvl1pPr>
              <a:defRPr/>
            </a:lvl1pPr>
          </a:lstStyle>
          <a:p>
            <a:pPr>
              <a:defRPr/>
            </a:pPr>
            <a:fld id="{AA10B9CE-A7E3-4E8F-A2A0-47C63FE6054F}" type="slidenum">
              <a:rPr lang="en-US" altLang="en-US"/>
              <a:pPr>
                <a:defRPr/>
              </a:pPr>
              <a:t>‹#›</a:t>
            </a:fld>
            <a:endParaRPr lang="en-US" altLang="en-US"/>
          </a:p>
        </p:txBody>
      </p:sp>
    </p:spTree>
    <p:extLst>
      <p:ext uri="{BB962C8B-B14F-4D97-AF65-F5344CB8AC3E}">
        <p14:creationId xmlns:p14="http://schemas.microsoft.com/office/powerpoint/2010/main" val="17989384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530650"/>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390920" y="6194301"/>
            <a:ext cx="1795815" cy="365125"/>
          </a:xfrm>
        </p:spPr>
        <p:txBody>
          <a:bodyPr/>
          <a:lstStyle/>
          <a:p>
            <a:fld id="{5C63769D-CC2F-864E-9501-A077951EC7AD}" type="datetime4">
              <a:rPr lang="en-US" smtClean="0"/>
              <a:t>April 15, 2024</a:t>
            </a:fld>
            <a:endParaRPr lang="en-US"/>
          </a:p>
        </p:txBody>
      </p:sp>
      <p:sp>
        <p:nvSpPr>
          <p:cNvPr id="9" name="Footer Placeholder 5"/>
          <p:cNvSpPr>
            <a:spLocks noGrp="1"/>
          </p:cNvSpPr>
          <p:nvPr>
            <p:ph type="ftr" sz="quarter" idx="11"/>
          </p:nvPr>
        </p:nvSpPr>
        <p:spPr>
          <a:xfrm>
            <a:off x="3028950" y="6194301"/>
            <a:ext cx="3086100" cy="365125"/>
          </a:xfrm>
        </p:spPr>
        <p:txBody>
          <a:bodyPr/>
          <a:lstStyle/>
          <a:p>
            <a:endParaRPr lang="en-US"/>
          </a:p>
        </p:txBody>
      </p:sp>
      <p:sp>
        <p:nvSpPr>
          <p:cNvPr id="10" name="Slide Number Placeholder 6"/>
          <p:cNvSpPr>
            <a:spLocks noGrp="1"/>
          </p:cNvSpPr>
          <p:nvPr>
            <p:ph type="sldNum" sz="quarter" idx="12"/>
          </p:nvPr>
        </p:nvSpPr>
        <p:spPr>
          <a:xfrm>
            <a:off x="6796510" y="6194301"/>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1129555"/>
            <a:ext cx="7886700" cy="696071"/>
          </a:xfrm>
        </p:spPr>
        <p:txBody>
          <a:bodyPr>
            <a:normAutofit/>
          </a:bodyPr>
          <a:lstStyle>
            <a:lvl1pPr marL="0" indent="0" algn="ctr">
              <a:buNone/>
              <a:defRPr sz="1575"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44152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April 15,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2551247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28918"/>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April 15,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712124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April 15,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3816880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15,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1189591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15,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8124716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April 15,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313278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Visit us at </a:t>
            </a:r>
            <a:r>
              <a:rPr lang="en-US" b="1"/>
              <a:t>www.sba.gov</a:t>
            </a:r>
          </a:p>
        </p:txBody>
      </p:sp>
      <p:sp>
        <p:nvSpPr>
          <p:cNvPr id="5" name="Rectangle 6"/>
          <p:cNvSpPr>
            <a:spLocks noGrp="1" noChangeArrowheads="1"/>
          </p:cNvSpPr>
          <p:nvPr>
            <p:ph type="sldNum" sz="quarter" idx="11"/>
          </p:nvPr>
        </p:nvSpPr>
        <p:spPr>
          <a:ln/>
        </p:spPr>
        <p:txBody>
          <a:bodyPr/>
          <a:lstStyle>
            <a:lvl1pPr>
              <a:defRPr/>
            </a:lvl1pPr>
          </a:lstStyle>
          <a:p>
            <a:pPr>
              <a:defRPr/>
            </a:pPr>
            <a:fld id="{76B863EE-DE79-4F67-A09B-15805AD136A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2232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1EDA-9D12-40C8-9E7B-B4403F48B6CA}"/>
              </a:ext>
            </a:extLst>
          </p:cNvPr>
          <p:cNvSpPr txBox="1">
            <a:spLocks noGrp="1"/>
          </p:cNvSpPr>
          <p:nvPr>
            <p:ph type="title"/>
          </p:nvPr>
        </p:nvSpPr>
        <p:spPr>
          <a:xfrm>
            <a:off x="628650" y="368603"/>
            <a:ext cx="7886700" cy="598904"/>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97ECF8F-C12D-42D9-BDCA-47CC77AD3B4C}"/>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297F539A-F7DD-4ECF-9815-873B3A032E00}"/>
              </a:ext>
            </a:extLst>
          </p:cNvPr>
          <p:cNvSpPr txBox="1">
            <a:spLocks noGrp="1"/>
          </p:cNvSpPr>
          <p:nvPr>
            <p:ph type="dt" sz="half" idx="7"/>
          </p:nvPr>
        </p:nvSpPr>
        <p:spPr>
          <a:xfrm>
            <a:off x="417817" y="6194312"/>
            <a:ext cx="1795817" cy="365129"/>
          </a:xfrm>
        </p:spPr>
        <p:txBody>
          <a:bodyPr/>
          <a:lstStyle>
            <a:lvl1pPr>
              <a:defRPr/>
            </a:lvl1pPr>
          </a:lstStyle>
          <a:p>
            <a:pPr lvl="0"/>
            <a:endParaRPr lang="en-US"/>
          </a:p>
        </p:txBody>
      </p:sp>
      <p:sp>
        <p:nvSpPr>
          <p:cNvPr id="5" name="Footer Placeholder 5">
            <a:extLst>
              <a:ext uri="{FF2B5EF4-FFF2-40B4-BE49-F238E27FC236}">
                <a16:creationId xmlns:a16="http://schemas.microsoft.com/office/drawing/2014/main" id="{3E732177-CD87-4DD8-9279-4C28AB11589E}"/>
              </a:ext>
            </a:extLst>
          </p:cNvPr>
          <p:cNvSpPr txBox="1">
            <a:spLocks noGrp="1"/>
          </p:cNvSpPr>
          <p:nvPr>
            <p:ph type="ftr" sz="quarter" idx="9"/>
          </p:nvPr>
        </p:nvSpPr>
        <p:spPr/>
        <p:txBody>
          <a:bodyPr/>
          <a:lstStyle>
            <a:lvl1pPr>
              <a:defRPr/>
            </a:lvl1pPr>
          </a:lstStyle>
          <a:p>
            <a:pPr lvl="0"/>
            <a:r>
              <a:rPr lang="en-US"/>
              <a:t>Source: PPP FAQ as of May 6, 2020 &amp; PPP Interim Final Rule as of April 15, 2020 from Treasury.gov </a:t>
            </a:r>
          </a:p>
        </p:txBody>
      </p:sp>
      <p:sp>
        <p:nvSpPr>
          <p:cNvPr id="6" name="Slide Number Placeholder 6">
            <a:extLst>
              <a:ext uri="{FF2B5EF4-FFF2-40B4-BE49-F238E27FC236}">
                <a16:creationId xmlns:a16="http://schemas.microsoft.com/office/drawing/2014/main" id="{77E06265-E52D-4A94-B5D0-5038D7E51658}"/>
              </a:ext>
            </a:extLst>
          </p:cNvPr>
          <p:cNvSpPr txBox="1">
            <a:spLocks noGrp="1"/>
          </p:cNvSpPr>
          <p:nvPr>
            <p:ph type="sldNum" sz="quarter" idx="8"/>
          </p:nvPr>
        </p:nvSpPr>
        <p:spPr/>
        <p:txBody>
          <a:bodyPr/>
          <a:lstStyle>
            <a:lvl1pPr>
              <a:defRPr/>
            </a:lvl1pPr>
          </a:lstStyle>
          <a:p>
            <a:pPr lvl="0"/>
            <a:fld id="{EAE66D05-293D-4725-A26E-F03B629A96D3}" type="slidenum">
              <a:t>‹#›</a:t>
            </a:fld>
            <a:endParaRPr lang="en-US"/>
          </a:p>
        </p:txBody>
      </p:sp>
      <p:sp>
        <p:nvSpPr>
          <p:cNvPr id="7" name="Subtitle 2">
            <a:extLst>
              <a:ext uri="{FF2B5EF4-FFF2-40B4-BE49-F238E27FC236}">
                <a16:creationId xmlns:a16="http://schemas.microsoft.com/office/drawing/2014/main" id="{6908C0B6-76D3-499F-8A65-B76A6A250921}"/>
              </a:ext>
            </a:extLst>
          </p:cNvPr>
          <p:cNvSpPr txBox="1">
            <a:spLocks noGrp="1"/>
          </p:cNvSpPr>
          <p:nvPr>
            <p:ph type="subTitle" idx="4294967295"/>
          </p:nvPr>
        </p:nvSpPr>
        <p:spPr>
          <a:xfrm>
            <a:off x="628650" y="967508"/>
            <a:ext cx="7886700" cy="696068"/>
          </a:xfrm>
        </p:spPr>
        <p:txBody>
          <a:bodyPr anchorCtr="1"/>
          <a:lstStyle>
            <a:lvl1pPr marL="0" indent="0" algn="ctr">
              <a:buNone/>
              <a:defRPr sz="1181" b="1">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78783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628650" y="367025"/>
            <a:ext cx="7886700" cy="699775"/>
          </a:xfrm>
          <a:prstGeom prst="rect">
            <a:avLst/>
          </a:prstGeom>
        </p:spPr>
        <p:txBody>
          <a:bodyPr/>
          <a:lstStyle>
            <a:lvl1pPr>
              <a:defRPr sz="2700" b="1">
                <a:latin typeface="Source Sans Pro"/>
              </a:defRPr>
            </a:lvl1p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F9FDB044-D304-2093-DEE5-6830F8E4A118}"/>
              </a:ext>
            </a:extLst>
          </p:cNvPr>
          <p:cNvSpPr>
            <a:spLocks noGrp="1"/>
          </p:cNvSpPr>
          <p:nvPr>
            <p:ph type="dt" sz="half" idx="10"/>
          </p:nvPr>
        </p:nvSpPr>
        <p:spPr>
          <a:xfrm>
            <a:off x="457200" y="6356350"/>
            <a:ext cx="2133600" cy="365125"/>
          </a:xfrm>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4200EC9B-552B-4C7A-F93D-A9837917FE6A}"/>
              </a:ext>
            </a:extLst>
          </p:cNvPr>
          <p:cNvSpPr>
            <a:spLocks noGrp="1"/>
          </p:cNvSpPr>
          <p:nvPr>
            <p:ph type="sldNum" sz="quarter" idx="11"/>
          </p:nvPr>
        </p:nvSpPr>
        <p:spPr/>
        <p:txBody>
          <a:bodyPr/>
          <a:lstStyle>
            <a:lvl1pPr>
              <a:defRPr/>
            </a:lvl1pPr>
          </a:lstStyle>
          <a:p>
            <a:pPr>
              <a:defRPr/>
            </a:pPr>
            <a:fld id="{9FF9511E-7D60-4B7D-83A3-866C27C4F3DF}" type="slidenum">
              <a:rPr lang="en-US" altLang="en-US"/>
              <a:pPr>
                <a:defRPr/>
              </a:pPr>
              <a:t>‹#›</a:t>
            </a:fld>
            <a:endParaRPr lang="en-US" altLang="en-US"/>
          </a:p>
        </p:txBody>
      </p:sp>
    </p:spTree>
    <p:extLst>
      <p:ext uri="{BB962C8B-B14F-4D97-AF65-F5344CB8AC3E}">
        <p14:creationId xmlns:p14="http://schemas.microsoft.com/office/powerpoint/2010/main" val="41566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243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21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90806E-C0BE-D439-174E-37BBE8BC3101}"/>
              </a:ext>
            </a:extLst>
          </p:cNvPr>
          <p:cNvSpPr/>
          <p:nvPr/>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14">
            <a:extLst>
              <a:ext uri="{FF2B5EF4-FFF2-40B4-BE49-F238E27FC236}">
                <a16:creationId xmlns:a16="http://schemas.microsoft.com/office/drawing/2014/main" id="{82D6FD15-48D8-AB1B-3A1D-EE372B7CA7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692150"/>
            <a:ext cx="24098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360614"/>
            <a:ext cx="6858000" cy="2387600"/>
          </a:xfrm>
        </p:spPr>
        <p:txBody>
          <a:bodyPr anchor="b"/>
          <a:lstStyle>
            <a:lvl1pPr algn="ctr">
              <a:lnSpc>
                <a:spcPct val="75000"/>
              </a:lnSpc>
              <a:defRPr sz="6000" spc="-225">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2556111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75663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7857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numCol="2" spcCol="274320"/>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816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5242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407447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252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96144"/>
            <a:ext cx="381158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560285"/>
            <a:ext cx="3811588" cy="4565877"/>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296144"/>
            <a:ext cx="381317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560285"/>
            <a:ext cx="3813174" cy="4565877"/>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2693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9228"/>
            <a:ext cx="381158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03371"/>
            <a:ext cx="3811588" cy="4368831"/>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9228"/>
            <a:ext cx="381317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03371"/>
            <a:ext cx="3813174" cy="4368831"/>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358126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24068F72-AD27-206F-DA34-F0603A5F3520}"/>
              </a:ext>
            </a:extLst>
          </p:cNvPr>
          <p:cNvGrpSpPr>
            <a:grpSpLocks/>
          </p:cNvGrpSpPr>
          <p:nvPr userDrawn="1"/>
        </p:nvGrpSpPr>
        <p:grpSpPr bwMode="auto">
          <a:xfrm>
            <a:off x="96838" y="84138"/>
            <a:ext cx="8950325" cy="330200"/>
            <a:chOff x="157803" y="-1075245"/>
            <a:chExt cx="8950896" cy="329742"/>
          </a:xfrm>
        </p:grpSpPr>
        <p:sp>
          <p:nvSpPr>
            <p:cNvPr id="4" name="Rectangle 3">
              <a:extLst>
                <a:ext uri="{FF2B5EF4-FFF2-40B4-BE49-F238E27FC236}">
                  <a16:creationId xmlns:a16="http://schemas.microsoft.com/office/drawing/2014/main" id="{14ECBFA5-03D5-F3EC-D65F-B5BBA8A67B39}"/>
                </a:ext>
              </a:extLst>
            </p:cNvPr>
            <p:cNvSpPr/>
            <p:nvPr userDrawn="1"/>
          </p:nvSpPr>
          <p:spPr>
            <a:xfrm rot="5400000">
              <a:off x="4506336" y="-5423778"/>
              <a:ext cx="126824" cy="8823888"/>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ectangle 4">
              <a:extLst>
                <a:ext uri="{FF2B5EF4-FFF2-40B4-BE49-F238E27FC236}">
                  <a16:creationId xmlns:a16="http://schemas.microsoft.com/office/drawing/2014/main" id="{A8131558-04DF-4F7E-FD82-A0DBBF25B0F4}"/>
                </a:ext>
              </a:extLst>
            </p:cNvPr>
            <p:cNvSpPr/>
            <p:nvPr userDrawn="1"/>
          </p:nvSpPr>
          <p:spPr>
            <a:xfrm>
              <a:off x="8981691"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a:extLst>
                <a:ext uri="{FF2B5EF4-FFF2-40B4-BE49-F238E27FC236}">
                  <a16:creationId xmlns:a16="http://schemas.microsoft.com/office/drawing/2014/main" id="{8B9F54D3-B7DB-6528-21E2-420B99A98C83}"/>
                </a:ext>
              </a:extLst>
            </p:cNvPr>
            <p:cNvSpPr/>
            <p:nvPr userDrawn="1"/>
          </p:nvSpPr>
          <p:spPr>
            <a:xfrm>
              <a:off x="157803"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7" name="Rectangle 6">
            <a:extLst>
              <a:ext uri="{FF2B5EF4-FFF2-40B4-BE49-F238E27FC236}">
                <a16:creationId xmlns:a16="http://schemas.microsoft.com/office/drawing/2014/main" id="{7B3F3392-E7B0-0F4C-6470-418EDE09E924}"/>
              </a:ext>
            </a:extLst>
          </p:cNvPr>
          <p:cNvSpPr/>
          <p:nvPr userDrawn="1"/>
        </p:nvSpPr>
        <p:spPr>
          <a:xfrm rot="5400000">
            <a:off x="4651375" y="2501900"/>
            <a:ext cx="127000" cy="8413750"/>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30">
            <a:extLst>
              <a:ext uri="{FF2B5EF4-FFF2-40B4-BE49-F238E27FC236}">
                <a16:creationId xmlns:a16="http://schemas.microsoft.com/office/drawing/2014/main" id="{6C0684AB-1443-ACB4-CB42-A397DA2D7E5B}"/>
              </a:ext>
            </a:extLst>
          </p:cNvPr>
          <p:cNvSpPr/>
          <p:nvPr userDrawn="1"/>
        </p:nvSpPr>
        <p:spPr>
          <a:xfrm>
            <a:off x="8921750" y="6327775"/>
            <a:ext cx="125413" cy="446088"/>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9">
            <a:extLst>
              <a:ext uri="{FF2B5EF4-FFF2-40B4-BE49-F238E27FC236}">
                <a16:creationId xmlns:a16="http://schemas.microsoft.com/office/drawing/2014/main" id="{3A642FBC-4CFF-8AB2-0E6C-78594093E2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511925"/>
            <a:ext cx="3333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9496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15230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6E33E8E3-40C2-898C-0DA9-4C402CB98D01}"/>
              </a:ext>
            </a:extLst>
          </p:cNvPr>
          <p:cNvGrpSpPr>
            <a:grpSpLocks/>
          </p:cNvGrpSpPr>
          <p:nvPr userDrawn="1"/>
        </p:nvGrpSpPr>
        <p:grpSpPr bwMode="auto">
          <a:xfrm>
            <a:off x="96838" y="84138"/>
            <a:ext cx="8950325" cy="330200"/>
            <a:chOff x="157803" y="-1075245"/>
            <a:chExt cx="8950896" cy="329742"/>
          </a:xfrm>
        </p:grpSpPr>
        <p:sp>
          <p:nvSpPr>
            <p:cNvPr id="3" name="Rectangle 2">
              <a:extLst>
                <a:ext uri="{FF2B5EF4-FFF2-40B4-BE49-F238E27FC236}">
                  <a16:creationId xmlns:a16="http://schemas.microsoft.com/office/drawing/2014/main" id="{48CD2358-6259-31D8-4D25-41A7236E8C56}"/>
                </a:ext>
              </a:extLst>
            </p:cNvPr>
            <p:cNvSpPr/>
            <p:nvPr userDrawn="1"/>
          </p:nvSpPr>
          <p:spPr>
            <a:xfrm rot="5400000">
              <a:off x="4506336" y="-5423778"/>
              <a:ext cx="126824" cy="8823888"/>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a:extLst>
                <a:ext uri="{FF2B5EF4-FFF2-40B4-BE49-F238E27FC236}">
                  <a16:creationId xmlns:a16="http://schemas.microsoft.com/office/drawing/2014/main" id="{057E2F45-07A8-5CF3-2B00-A78DA1CE966F}"/>
                </a:ext>
              </a:extLst>
            </p:cNvPr>
            <p:cNvSpPr/>
            <p:nvPr userDrawn="1"/>
          </p:nvSpPr>
          <p:spPr>
            <a:xfrm>
              <a:off x="8981691"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a:extLst>
                <a:ext uri="{FF2B5EF4-FFF2-40B4-BE49-F238E27FC236}">
                  <a16:creationId xmlns:a16="http://schemas.microsoft.com/office/drawing/2014/main" id="{83418EC7-6EE1-9D90-3222-0B54C4BD4486}"/>
                </a:ext>
              </a:extLst>
            </p:cNvPr>
            <p:cNvSpPr/>
            <p:nvPr userDrawn="1"/>
          </p:nvSpPr>
          <p:spPr>
            <a:xfrm>
              <a:off x="157803"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6" name="Rectangle 5">
            <a:extLst>
              <a:ext uri="{FF2B5EF4-FFF2-40B4-BE49-F238E27FC236}">
                <a16:creationId xmlns:a16="http://schemas.microsoft.com/office/drawing/2014/main" id="{3C9A4C93-D9A0-8A6D-685A-5013A98C22F3}"/>
              </a:ext>
            </a:extLst>
          </p:cNvPr>
          <p:cNvSpPr/>
          <p:nvPr userDrawn="1"/>
        </p:nvSpPr>
        <p:spPr>
          <a:xfrm rot="5400000">
            <a:off x="4651375" y="2501900"/>
            <a:ext cx="127000" cy="8413750"/>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30">
            <a:extLst>
              <a:ext uri="{FF2B5EF4-FFF2-40B4-BE49-F238E27FC236}">
                <a16:creationId xmlns:a16="http://schemas.microsoft.com/office/drawing/2014/main" id="{2D3C4B8C-BC16-E707-DCE6-193B6572782D}"/>
              </a:ext>
            </a:extLst>
          </p:cNvPr>
          <p:cNvSpPr/>
          <p:nvPr userDrawn="1"/>
        </p:nvSpPr>
        <p:spPr>
          <a:xfrm>
            <a:off x="8921750" y="6327775"/>
            <a:ext cx="125413" cy="446088"/>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8" name="Picture 9">
            <a:extLst>
              <a:ext uri="{FF2B5EF4-FFF2-40B4-BE49-F238E27FC236}">
                <a16:creationId xmlns:a16="http://schemas.microsoft.com/office/drawing/2014/main" id="{950E6F02-B688-C81D-76FB-0CB8181BC0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8" y="6511925"/>
            <a:ext cx="3333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68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BD1C3F-7EB7-C6A7-D618-8226CFD66DA9}"/>
              </a:ext>
            </a:extLst>
          </p:cNvPr>
          <p:cNvSpPr/>
          <p:nvPr/>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14">
            <a:extLst>
              <a:ext uri="{FF2B5EF4-FFF2-40B4-BE49-F238E27FC236}">
                <a16:creationId xmlns:a16="http://schemas.microsoft.com/office/drawing/2014/main" id="{99914900-B193-3751-8D9A-8C12BA8FC4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692150"/>
            <a:ext cx="24098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939655"/>
            <a:ext cx="6858000" cy="2387600"/>
          </a:xfrm>
        </p:spPr>
        <p:txBody>
          <a:bodyPr anchor="b"/>
          <a:lstStyle>
            <a:lvl1pPr algn="ctr">
              <a:lnSpc>
                <a:spcPct val="75000"/>
              </a:lnSpc>
              <a:defRPr sz="6000" spc="-225">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716945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pPr lvl="0"/>
            <a:r>
              <a:rPr lang="en-US" noProof="0"/>
              <a:t>Click icon to add picture</a:t>
            </a:r>
          </a:p>
        </p:txBody>
      </p:sp>
    </p:spTree>
    <p:extLst>
      <p:ext uri="{BB962C8B-B14F-4D97-AF65-F5344CB8AC3E}">
        <p14:creationId xmlns:p14="http://schemas.microsoft.com/office/powerpoint/2010/main" val="1292064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pPr lvl="0"/>
            <a:r>
              <a:rPr lang="en-US" noProof="0"/>
              <a:t>Click icon to add picture</a:t>
            </a:r>
            <a:endParaRPr lang="en-US" noProof="0" dirty="0"/>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pPr lvl="0"/>
            <a:r>
              <a:rPr lang="en-US" noProof="0"/>
              <a:t>Click icon to add picture</a:t>
            </a:r>
            <a:endParaRPr lang="en-US" noProof="0" dirty="0"/>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pPr lvl="0"/>
            <a:r>
              <a:rPr lang="en-US" noProof="0"/>
              <a:t>Click icon to add picture</a:t>
            </a:r>
          </a:p>
        </p:txBody>
      </p:sp>
    </p:spTree>
    <p:extLst>
      <p:ext uri="{BB962C8B-B14F-4D97-AF65-F5344CB8AC3E}">
        <p14:creationId xmlns:p14="http://schemas.microsoft.com/office/powerpoint/2010/main" val="3469940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pPr lvl="0"/>
            <a:r>
              <a:rPr lang="en-US" noProof="0"/>
              <a:t>Click icon to add picture</a:t>
            </a:r>
          </a:p>
        </p:txBody>
      </p:sp>
    </p:spTree>
    <p:extLst>
      <p:ext uri="{BB962C8B-B14F-4D97-AF65-F5344CB8AC3E}">
        <p14:creationId xmlns:p14="http://schemas.microsoft.com/office/powerpoint/2010/main" val="167492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6224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252583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5497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4154877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7518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964840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sz="105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sz="1050"/>
            </a:lvl1pPr>
          </a:lstStyle>
          <a:p>
            <a:pPr lvl="0"/>
            <a:r>
              <a:rPr lang="en-US" noProof="0"/>
              <a:t>Click icon to add picture</a:t>
            </a:r>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sz="1050"/>
            </a:lvl1pPr>
          </a:lstStyle>
          <a:p>
            <a:pPr lvl="0"/>
            <a:r>
              <a:rPr lang="en-US" noProof="0"/>
              <a:t>Click icon to add picture</a:t>
            </a:r>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sz="1050"/>
            </a:lvl1pPr>
          </a:lstStyle>
          <a:p>
            <a:pPr lvl="0"/>
            <a:r>
              <a:rPr lang="en-US" noProof="0"/>
              <a:t>Click icon to add picture</a:t>
            </a:r>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849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F866D-0EA0-AFE0-E575-D34C1B181EE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14">
            <a:extLst>
              <a:ext uri="{FF2B5EF4-FFF2-40B4-BE49-F238E27FC236}">
                <a16:creationId xmlns:a16="http://schemas.microsoft.com/office/drawing/2014/main" id="{E2CC0EDB-20DE-7CE0-BEDA-66C081633C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8675" y="698500"/>
            <a:ext cx="24066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360614"/>
            <a:ext cx="6858000" cy="2387600"/>
          </a:xfrm>
        </p:spPr>
        <p:txBody>
          <a:bodyPr anchor="b"/>
          <a:lstStyle>
            <a:lvl1pPr algn="ctr">
              <a:lnSpc>
                <a:spcPct val="75000"/>
              </a:lnSpc>
              <a:defRPr sz="6000" spc="-225">
                <a:solidFill>
                  <a:srgbClr val="003F8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1988251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sz="105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sz="1050"/>
            </a:lvl1pPr>
          </a:lstStyle>
          <a:p>
            <a:pPr lvl="0"/>
            <a:r>
              <a:rPr lang="en-US" noProof="0"/>
              <a:t>Click icon to add picture</a:t>
            </a:r>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sz="1050"/>
            </a:lvl1pPr>
          </a:lstStyle>
          <a:p>
            <a:pPr lvl="0"/>
            <a:r>
              <a:rPr lang="en-US" noProof="0"/>
              <a:t>Click icon to add picture</a:t>
            </a:r>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sz="1050"/>
            </a:lvl1pPr>
          </a:lstStyle>
          <a:p>
            <a:pPr lvl="0"/>
            <a:r>
              <a:rPr lang="en-US" noProof="0"/>
              <a:t>Click icon to add picture</a:t>
            </a:r>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22"/>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496103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1701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499818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382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2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109982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5476"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5914"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Tree>
    <p:extLst>
      <p:ext uri="{BB962C8B-B14F-4D97-AF65-F5344CB8AC3E}">
        <p14:creationId xmlns:p14="http://schemas.microsoft.com/office/powerpoint/2010/main" val="2117055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5476"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5914"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anchor="ctr"/>
          <a:lstStyle>
            <a:lvl1pPr>
              <a:defRPr lang="en-US" sz="1050"/>
            </a:lvl1pPr>
          </a:lstStyle>
          <a:p>
            <a:pPr lvl="0"/>
            <a:r>
              <a:rPr lang="en-US" noProof="0"/>
              <a:t>Click icon to add picture</a:t>
            </a:r>
          </a:p>
        </p:txBody>
      </p:sp>
      <p:sp>
        <p:nvSpPr>
          <p:cNvPr id="17" name="Text Placeholder 4"/>
          <p:cNvSpPr>
            <a:spLocks noGrp="1"/>
          </p:cNvSpPr>
          <p:nvPr>
            <p:ph type="body" sz="quarter" idx="26"/>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992256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Tree>
    <p:extLst>
      <p:ext uri="{BB962C8B-B14F-4D97-AF65-F5344CB8AC3E}">
        <p14:creationId xmlns:p14="http://schemas.microsoft.com/office/powerpoint/2010/main" val="2949479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7" name="Text Placeholder 4"/>
          <p:cNvSpPr>
            <a:spLocks noGrp="1"/>
          </p:cNvSpPr>
          <p:nvPr>
            <p:ph type="body" sz="quarter" idx="26"/>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687709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Tree>
    <p:extLst>
      <p:ext uri="{BB962C8B-B14F-4D97-AF65-F5344CB8AC3E}">
        <p14:creationId xmlns:p14="http://schemas.microsoft.com/office/powerpoint/2010/main" val="428824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41F3B2-8D3B-F5CC-D86B-037F6803C8FF}"/>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5" name="Picture 14">
            <a:extLst>
              <a:ext uri="{FF2B5EF4-FFF2-40B4-BE49-F238E27FC236}">
                <a16:creationId xmlns:a16="http://schemas.microsoft.com/office/drawing/2014/main" id="{609EAA27-1A7C-85C4-26A3-11AB0641E8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8675" y="698500"/>
            <a:ext cx="24066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939655"/>
            <a:ext cx="6858000" cy="2387600"/>
          </a:xfrm>
        </p:spPr>
        <p:txBody>
          <a:bodyPr anchor="b"/>
          <a:lstStyle>
            <a:lvl1pPr algn="ctr">
              <a:lnSpc>
                <a:spcPct val="75000"/>
              </a:lnSpc>
              <a:defRPr sz="6000" spc="-225">
                <a:solidFill>
                  <a:srgbClr val="003F8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6194612"/>
            <a:ext cx="6858000" cy="455570"/>
          </a:xfrm>
        </p:spPr>
        <p:txBody>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1223805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anchor="ctr"/>
          <a:lstStyle>
            <a:lvl1pPr>
              <a:defRPr lang="en-US" sz="1050"/>
            </a:lvl1pPr>
          </a:lstStyle>
          <a:p>
            <a:pPr lvl="0"/>
            <a:r>
              <a:rPr lang="en-US" noProof="0"/>
              <a:t>Click icon to add picture</a:t>
            </a:r>
          </a:p>
        </p:txBody>
      </p:sp>
      <p:sp>
        <p:nvSpPr>
          <p:cNvPr id="12" name="Text Placeholder 4"/>
          <p:cNvSpPr>
            <a:spLocks noGrp="1"/>
          </p:cNvSpPr>
          <p:nvPr>
            <p:ph type="body" sz="quarter" idx="26"/>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843833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4223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560324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80992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523498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379899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40797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66238"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46676"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81065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66238"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46676"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27"/>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336687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24"/>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51828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2AFE07-7407-EAF8-2BE2-696035C88363}"/>
              </a:ext>
            </a:extLst>
          </p:cNvPr>
          <p:cNvSpPr/>
          <p:nvPr/>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ctrTitle"/>
          </p:nvPr>
        </p:nvSpPr>
        <p:spPr>
          <a:xfrm>
            <a:off x="1143000" y="1122363"/>
            <a:ext cx="6858000" cy="2387600"/>
          </a:xfrm>
        </p:spPr>
        <p:txBody>
          <a:bodyPr anchor="b"/>
          <a:lstStyle>
            <a:lvl1pPr algn="ctr">
              <a:lnSpc>
                <a:spcPts val="4500"/>
              </a:lnSpc>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06435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anchor="ctr"/>
          <a:lstStyle>
            <a:lvl1pPr>
              <a:defRPr lang="en-US" sz="1050" dirty="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8480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2910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anchor="ctr"/>
          <a:lstStyle>
            <a:lvl1pPr>
              <a:defRPr lang="en-US" sz="1050"/>
            </a:lvl1pPr>
          </a:lstStyle>
          <a:p>
            <a:pPr lvl="0"/>
            <a:r>
              <a:rPr lang="en-US" noProof="0"/>
              <a:t>Click icon to add picture</a:t>
            </a:r>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23"/>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4122102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1"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2" name="Content Placeholder 13"/>
          <p:cNvSpPr>
            <a:spLocks noGrp="1"/>
          </p:cNvSpPr>
          <p:nvPr>
            <p:ph sz="quarter" idx="24"/>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9"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0" name="Content Placeholder 13"/>
          <p:cNvSpPr>
            <a:spLocks noGrp="1"/>
          </p:cNvSpPr>
          <p:nvPr>
            <p:ph sz="quarter" idx="32"/>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7"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8" name="Content Placeholder 13"/>
          <p:cNvSpPr>
            <a:spLocks noGrp="1"/>
          </p:cNvSpPr>
          <p:nvPr>
            <p:ph sz="quarter" idx="40"/>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04247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1"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2" name="Content Placeholder 13"/>
          <p:cNvSpPr>
            <a:spLocks noGrp="1"/>
          </p:cNvSpPr>
          <p:nvPr>
            <p:ph sz="quarter" idx="24"/>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9"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0" name="Content Placeholder 13"/>
          <p:cNvSpPr>
            <a:spLocks noGrp="1"/>
          </p:cNvSpPr>
          <p:nvPr>
            <p:ph sz="quarter" idx="32"/>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7"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8" name="Content Placeholder 13"/>
          <p:cNvSpPr>
            <a:spLocks noGrp="1"/>
          </p:cNvSpPr>
          <p:nvPr>
            <p:ph sz="quarter" idx="40"/>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210505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0501681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2" name="Content Placeholder 13"/>
          <p:cNvSpPr>
            <a:spLocks noGrp="1"/>
          </p:cNvSpPr>
          <p:nvPr>
            <p:ph sz="quarter" idx="34"/>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4" name="Content Placeholder 13"/>
          <p:cNvSpPr>
            <a:spLocks noGrp="1"/>
          </p:cNvSpPr>
          <p:nvPr>
            <p:ph sz="quarter" idx="36"/>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46" name="Content Placeholder 13"/>
          <p:cNvSpPr>
            <a:spLocks noGrp="1"/>
          </p:cNvSpPr>
          <p:nvPr>
            <p:ph sz="quarter" idx="38"/>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568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79947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8" name="Content Placeholder 13"/>
          <p:cNvSpPr>
            <a:spLocks noGrp="1"/>
          </p:cNvSpPr>
          <p:nvPr>
            <p:ph sz="quarter" idx="30"/>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06917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81436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F825AD-3474-D4A6-F568-3E0E0C0F0B9B}"/>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ctrTitle"/>
          </p:nvPr>
        </p:nvSpPr>
        <p:spPr>
          <a:xfrm>
            <a:off x="1143000" y="1122363"/>
            <a:ext cx="6858000" cy="2387600"/>
          </a:xfrm>
        </p:spPr>
        <p:txBody>
          <a:bodyPr anchor="b"/>
          <a:lstStyle>
            <a:lvl1pPr algn="ctr">
              <a:lnSpc>
                <a:spcPts val="4500"/>
              </a:lnSpc>
              <a:defRPr sz="4500">
                <a:solidFill>
                  <a:srgbClr val="007EB4"/>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11484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4" name="Content Placeholder 13"/>
          <p:cNvSpPr>
            <a:spLocks noGrp="1"/>
          </p:cNvSpPr>
          <p:nvPr>
            <p:ph sz="quarter" idx="26"/>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6" name="Content Placeholder 13"/>
          <p:cNvSpPr>
            <a:spLocks noGrp="1"/>
          </p:cNvSpPr>
          <p:nvPr>
            <p:ph sz="quarter" idx="28"/>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4234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431541"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3270244"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6108947"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76400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p:nvPr>
        </p:nvSpPr>
        <p:spPr>
          <a:xfrm>
            <a:off x="431541"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8" name="Content Placeholder 13"/>
          <p:cNvSpPr>
            <a:spLocks noGrp="1"/>
          </p:cNvSpPr>
          <p:nvPr>
            <p:ph sz="quarter" idx="20"/>
          </p:nvPr>
        </p:nvSpPr>
        <p:spPr>
          <a:xfrm>
            <a:off x="3270244"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0" name="Content Placeholder 13"/>
          <p:cNvSpPr>
            <a:spLocks noGrp="1"/>
          </p:cNvSpPr>
          <p:nvPr>
            <p:ph sz="quarter" idx="22"/>
          </p:nvPr>
        </p:nvSpPr>
        <p:spPr>
          <a:xfrm>
            <a:off x="6108947" y="3256993"/>
            <a:ext cx="2532703"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9"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0"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1"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Tree>
    <p:extLst>
      <p:ext uri="{BB962C8B-B14F-4D97-AF65-F5344CB8AC3E}">
        <p14:creationId xmlns:p14="http://schemas.microsoft.com/office/powerpoint/2010/main" val="4101003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4" name="Content Placeholder 13"/>
          <p:cNvSpPr>
            <a:spLocks noGrp="1"/>
          </p:cNvSpPr>
          <p:nvPr>
            <p:ph sz="quarter" idx="18"/>
          </p:nvPr>
        </p:nvSpPr>
        <p:spPr>
          <a:xfrm>
            <a:off x="53944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28" name="Content Placeholder 13"/>
          <p:cNvSpPr>
            <a:spLocks noGrp="1"/>
          </p:cNvSpPr>
          <p:nvPr>
            <p:ph sz="quarter" idx="20"/>
          </p:nvPr>
        </p:nvSpPr>
        <p:spPr>
          <a:xfrm>
            <a:off x="2642337"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30" name="Content Placeholder 13"/>
          <p:cNvSpPr>
            <a:spLocks noGrp="1"/>
          </p:cNvSpPr>
          <p:nvPr>
            <p:ph sz="quarter" idx="22"/>
          </p:nvPr>
        </p:nvSpPr>
        <p:spPr>
          <a:xfrm>
            <a:off x="4745234"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41"/>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1" name="Content Placeholder 13"/>
          <p:cNvSpPr>
            <a:spLocks noGrp="1"/>
          </p:cNvSpPr>
          <p:nvPr>
            <p:ph sz="quarter" idx="43"/>
          </p:nvPr>
        </p:nvSpPr>
        <p:spPr>
          <a:xfrm>
            <a:off x="684813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00445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p:nvPr>
        </p:nvSpPr>
        <p:spPr>
          <a:xfrm>
            <a:off x="53944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28" name="Content Placeholder 13"/>
          <p:cNvSpPr>
            <a:spLocks noGrp="1"/>
          </p:cNvSpPr>
          <p:nvPr>
            <p:ph sz="quarter" idx="20"/>
          </p:nvPr>
        </p:nvSpPr>
        <p:spPr>
          <a:xfrm>
            <a:off x="2642337"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30" name="Content Placeholder 13"/>
          <p:cNvSpPr>
            <a:spLocks noGrp="1"/>
          </p:cNvSpPr>
          <p:nvPr>
            <p:ph sz="quarter" idx="22"/>
          </p:nvPr>
        </p:nvSpPr>
        <p:spPr>
          <a:xfrm>
            <a:off x="4745234"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11" name="Content Placeholder 13"/>
          <p:cNvSpPr>
            <a:spLocks noGrp="1"/>
          </p:cNvSpPr>
          <p:nvPr>
            <p:ph sz="quarter" idx="43"/>
          </p:nvPr>
        </p:nvSpPr>
        <p:spPr>
          <a:xfrm>
            <a:off x="6848131" y="3256993"/>
            <a:ext cx="1802967" cy="2403219"/>
          </a:xfrm>
        </p:spPr>
        <p:txBody>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a:t>Click to edit Master text styles</a:t>
            </a:r>
          </a:p>
          <a:p>
            <a:pPr lvl="1"/>
            <a:r>
              <a:rPr lang="en-US"/>
              <a:t>Second level</a:t>
            </a:r>
          </a:p>
          <a:p>
            <a:pPr lvl="2"/>
            <a:r>
              <a:rPr lang="en-US"/>
              <a:t>Third level</a:t>
            </a:r>
          </a:p>
        </p:txBody>
      </p:sp>
      <p:sp>
        <p:nvSpPr>
          <p:cNvPr id="12"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3"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5"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lstStyle>
            <a:lvl1pPr marL="0" indent="0" algn="ctr">
              <a:buNone/>
              <a:defRPr sz="788"/>
            </a:lvl1pPr>
          </a:lstStyle>
          <a:p>
            <a:pPr lvl="0"/>
            <a:r>
              <a:rPr lang="en-US" noProof="0"/>
              <a:t>Click icon to add picture</a:t>
            </a:r>
            <a:endParaRPr lang="en-US" noProof="0" dirty="0"/>
          </a:p>
        </p:txBody>
      </p:sp>
      <p:sp>
        <p:nvSpPr>
          <p:cNvPr id="16"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lstStyle>
            <a:lvl1pPr marL="0" indent="0" algn="ctr">
              <a:buNone/>
              <a:defRPr sz="788"/>
            </a:lvl1pPr>
          </a:lstStyle>
          <a:p>
            <a:pPr lvl="0"/>
            <a:r>
              <a:rPr lang="en-US" noProof="0"/>
              <a:t>Click icon to add picture</a:t>
            </a:r>
            <a:endParaRPr lang="en-US" noProof="0" dirty="0"/>
          </a:p>
        </p:txBody>
      </p:sp>
    </p:spTree>
    <p:extLst>
      <p:ext uri="{BB962C8B-B14F-4D97-AF65-F5344CB8AC3E}">
        <p14:creationId xmlns:p14="http://schemas.microsoft.com/office/powerpoint/2010/main" val="39478092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1" y="1268759"/>
            <a:ext cx="1764195" cy="3535680"/>
          </a:xfrm>
          <a:solidFill>
            <a:schemeClr val="bg1">
              <a:lumMod val="95000"/>
            </a:schemeClr>
          </a:solidFill>
        </p:spPr>
        <p:txBody>
          <a:bodyPr anchor="ctr"/>
          <a:lstStyle>
            <a:lvl1pPr marL="0" indent="0" algn="ctr">
              <a:buNone/>
              <a:defRPr sz="1050"/>
            </a:lvl1pPr>
          </a:lstStyle>
          <a:p>
            <a:pPr lvl="0"/>
            <a:r>
              <a:rPr lang="en-US" noProof="0"/>
              <a:t>Click icon to add picture</a:t>
            </a:r>
          </a:p>
        </p:txBody>
      </p:sp>
      <p:sp>
        <p:nvSpPr>
          <p:cNvPr id="5" name="Picture Placeholder 3"/>
          <p:cNvSpPr>
            <a:spLocks noGrp="1"/>
          </p:cNvSpPr>
          <p:nvPr>
            <p:ph type="pic" sz="quarter" idx="11"/>
          </p:nvPr>
        </p:nvSpPr>
        <p:spPr>
          <a:xfrm>
            <a:off x="4693478" y="1268759"/>
            <a:ext cx="1764195" cy="3535680"/>
          </a:xfrm>
          <a:solidFill>
            <a:schemeClr val="bg1">
              <a:lumMod val="95000"/>
            </a:schemeClr>
          </a:solidFill>
        </p:spPr>
        <p:txBody>
          <a:bodyPr anchor="ctr"/>
          <a:lstStyle>
            <a:lvl1pPr marL="0" indent="0" algn="ctr">
              <a:buNone/>
              <a:defRPr sz="1050"/>
            </a:lvl1pPr>
          </a:lstStyle>
          <a:p>
            <a:pPr lvl="0"/>
            <a:r>
              <a:rPr lang="en-US" noProof="0"/>
              <a:t>Click icon to add picture</a:t>
            </a:r>
          </a:p>
        </p:txBody>
      </p:sp>
      <p:sp>
        <p:nvSpPr>
          <p:cNvPr id="8" name="Text Placeholder 9"/>
          <p:cNvSpPr>
            <a:spLocks noGrp="1"/>
          </p:cNvSpPr>
          <p:nvPr>
            <p:ph type="body" sz="quarter" idx="14"/>
          </p:nvPr>
        </p:nvSpPr>
        <p:spPr>
          <a:xfrm>
            <a:off x="260078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659834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685801" y="4980566"/>
            <a:ext cx="377483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4693479" y="4980566"/>
            <a:ext cx="376472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4638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p:cNvSpPr>
            <a:spLocks noGrp="1"/>
          </p:cNvSpPr>
          <p:nvPr>
            <p:ph type="subTitle" idx="13"/>
          </p:nvPr>
        </p:nvSpPr>
        <p:spPr>
          <a:xfrm>
            <a:off x="628650" y="967512"/>
            <a:ext cx="7886700" cy="696071"/>
          </a:xfrm>
        </p:spPr>
        <p:txBody>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4">
            <a:extLst>
              <a:ext uri="{FF2B5EF4-FFF2-40B4-BE49-F238E27FC236}">
                <a16:creationId xmlns:a16="http://schemas.microsoft.com/office/drawing/2014/main" id="{9C3BA84C-93C6-BD24-AAEE-F1414B5772C7}"/>
              </a:ext>
            </a:extLst>
          </p:cNvPr>
          <p:cNvSpPr>
            <a:spLocks noGrp="1"/>
          </p:cNvSpPr>
          <p:nvPr>
            <p:ph type="dt" sz="half" idx="14"/>
          </p:nvPr>
        </p:nvSpPr>
        <p:spPr>
          <a:xfrm>
            <a:off x="417513" y="6194425"/>
            <a:ext cx="1795462" cy="365125"/>
          </a:xfrm>
        </p:spPr>
        <p:txBody>
          <a:bodyPr/>
          <a:lstStyle>
            <a:lvl1pPr>
              <a:defRPr>
                <a:latin typeface="Arial" charset="0"/>
                <a:ea typeface="ＭＳ Ｐゴシック" pitchFamily="-112" charset="-128"/>
              </a:defRPr>
            </a:lvl1pPr>
          </a:lstStyle>
          <a:p>
            <a:pPr>
              <a:defRPr/>
            </a:pPr>
            <a:endParaRPr lang="en-US"/>
          </a:p>
        </p:txBody>
      </p:sp>
      <p:sp>
        <p:nvSpPr>
          <p:cNvPr id="5" name="Footer Placeholder 5">
            <a:extLst>
              <a:ext uri="{FF2B5EF4-FFF2-40B4-BE49-F238E27FC236}">
                <a16:creationId xmlns:a16="http://schemas.microsoft.com/office/drawing/2014/main" id="{255067CB-9AE9-8886-0D90-D4A3FF6AF513}"/>
              </a:ext>
            </a:extLst>
          </p:cNvPr>
          <p:cNvSpPr>
            <a:spLocks noGrp="1"/>
          </p:cNvSpPr>
          <p:nvPr>
            <p:ph type="ftr" sz="quarter" idx="15"/>
          </p:nvPr>
        </p:nvSpPr>
        <p:spPr>
          <a:xfrm>
            <a:off x="3028950" y="6194425"/>
            <a:ext cx="3086100" cy="365125"/>
          </a:xfrm>
        </p:spPr>
        <p:txBody>
          <a:bodyPr/>
          <a:lstStyle>
            <a:lvl1pPr>
              <a:defRPr>
                <a:latin typeface="Arial" charset="0"/>
                <a:ea typeface="ＭＳ Ｐゴシック" pitchFamily="-112" charset="-128"/>
              </a:defRPr>
            </a:lvl1pPr>
          </a:lstStyle>
          <a:p>
            <a:pPr>
              <a:defRPr/>
            </a:pPr>
            <a:endParaRPr lang="en-US"/>
          </a:p>
        </p:txBody>
      </p:sp>
      <p:sp>
        <p:nvSpPr>
          <p:cNvPr id="6" name="Slide Number Placeholder 6">
            <a:extLst>
              <a:ext uri="{FF2B5EF4-FFF2-40B4-BE49-F238E27FC236}">
                <a16:creationId xmlns:a16="http://schemas.microsoft.com/office/drawing/2014/main" id="{167C2069-8173-259D-C596-796489146CB1}"/>
              </a:ext>
            </a:extLst>
          </p:cNvPr>
          <p:cNvSpPr>
            <a:spLocks noGrp="1"/>
          </p:cNvSpPr>
          <p:nvPr>
            <p:ph type="sldNum" sz="quarter" idx="16"/>
          </p:nvPr>
        </p:nvSpPr>
        <p:spPr>
          <a:xfrm>
            <a:off x="6796088" y="6194425"/>
            <a:ext cx="2057400" cy="365125"/>
          </a:xfrm>
        </p:spPr>
        <p:txBody>
          <a:bodyPr vert="horz" wrap="square" lIns="91440" tIns="45720" rIns="91440" bIns="45720" numCol="1" anchor="t" anchorCtr="0" compatLnSpc="1">
            <a:prstTxWarp prst="textNoShape">
              <a:avLst/>
            </a:prstTxWarp>
          </a:bodyPr>
          <a:lstStyle>
            <a:lvl1pPr>
              <a:defRPr/>
            </a:lvl1pPr>
          </a:lstStyle>
          <a:p>
            <a:pPr>
              <a:defRPr/>
            </a:pPr>
            <a:fld id="{3C850D26-9724-4EEE-B1ED-45AA5EEB2E22}" type="slidenum">
              <a:rPr lang="en-US" altLang="en-US"/>
              <a:pPr>
                <a:defRPr/>
              </a:pPr>
              <a:t>‹#›</a:t>
            </a:fld>
            <a:endParaRPr lang="en-US" altLang="en-US"/>
          </a:p>
        </p:txBody>
      </p:sp>
    </p:spTree>
    <p:extLst>
      <p:ext uri="{BB962C8B-B14F-4D97-AF65-F5344CB8AC3E}">
        <p14:creationId xmlns:p14="http://schemas.microsoft.com/office/powerpoint/2010/main" val="34317449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05476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44131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47068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p:nvPr>
        </p:nvSpPr>
        <p:spPr>
          <a:xfrm>
            <a:off x="1099597" y="1268765"/>
            <a:ext cx="6944810" cy="2237228"/>
          </a:xfrm>
        </p:spPr>
        <p:txBody>
          <a:bodyPr anchor="b"/>
          <a:lstStyle>
            <a:lvl1pPr>
              <a:lnSpc>
                <a:spcPts val="4500"/>
              </a:lnSpc>
              <a:defRPr sz="4500"/>
            </a:lvl1pPr>
          </a:lstStyle>
          <a:p>
            <a:r>
              <a:rPr lang="en-US"/>
              <a:t>Click to edit Master title style</a:t>
            </a:r>
            <a:endParaRPr lang="en-US" dirty="0"/>
          </a:p>
        </p:txBody>
      </p:sp>
      <p:sp>
        <p:nvSpPr>
          <p:cNvPr id="3" name="Text Placeholder 2"/>
          <p:cNvSpPr>
            <a:spLocks noGrp="1"/>
          </p:cNvSpPr>
          <p:nvPr>
            <p:ph type="body" idx="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CFC4202D-4F8D-DD92-6F29-B6C276C207B1}"/>
              </a:ext>
            </a:extLst>
          </p:cNvPr>
          <p:cNvSpPr>
            <a:spLocks noGrp="1"/>
          </p:cNvSpPr>
          <p:nvPr>
            <p:ph type="sldNum" sz="quarter" idx="10"/>
          </p:nvPr>
        </p:nvSpPr>
        <p:spPr/>
        <p:txBody>
          <a:bodyPr/>
          <a:lstStyle>
            <a:lvl1pPr>
              <a:defRPr/>
            </a:lvl1pPr>
          </a:lstStyle>
          <a:p>
            <a:pPr>
              <a:defRPr/>
            </a:pPr>
            <a:fld id="{459B0C9F-B19A-4142-90C5-1526E1292BA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5FA3CCB8-C427-1448-8984-2DF2D27074CD}"/>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F2E6F1B5-B8C4-140F-6B26-B187BA7CEBA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005190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277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numCol="2" spcCol="274320"/>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980272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5242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9383645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1"/>
            <a:ext cx="38100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150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96144"/>
            <a:ext cx="381158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560285"/>
            <a:ext cx="3811588" cy="4565877"/>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296144"/>
            <a:ext cx="381317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560285"/>
            <a:ext cx="3813174" cy="4565877"/>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1390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9228"/>
            <a:ext cx="381158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03371"/>
            <a:ext cx="3811588" cy="4368831"/>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9228"/>
            <a:ext cx="381317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03371"/>
            <a:ext cx="3813174" cy="4368831"/>
          </a:xfrm>
        </p:spPr>
        <p:txBody>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9517427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57611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607554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8122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pPr lvl="0"/>
            <a:r>
              <a:rPr lang="en-US" noProof="0"/>
              <a:t>Click icon to add picture</a:t>
            </a:r>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pPr lvl="0"/>
            <a:r>
              <a:rPr lang="en-US" noProof="0"/>
              <a:t>Click icon to add picture</a:t>
            </a:r>
          </a:p>
        </p:txBody>
      </p:sp>
    </p:spTree>
    <p:extLst>
      <p:ext uri="{BB962C8B-B14F-4D97-AF65-F5344CB8AC3E}">
        <p14:creationId xmlns:p14="http://schemas.microsoft.com/office/powerpoint/2010/main" val="227508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p:cNvSpPr>
            <a:spLocks noGrp="1"/>
          </p:cNvSpPr>
          <p:nvPr>
            <p:ph type="subTitle" idx="13"/>
          </p:nvPr>
        </p:nvSpPr>
        <p:spPr>
          <a:xfrm>
            <a:off x="628650" y="967512"/>
            <a:ext cx="7886700" cy="696071"/>
          </a:xfrm>
        </p:spPr>
        <p:txBody>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4" name="Date Placeholder 4">
            <a:extLst>
              <a:ext uri="{FF2B5EF4-FFF2-40B4-BE49-F238E27FC236}">
                <a16:creationId xmlns:a16="http://schemas.microsoft.com/office/drawing/2014/main" id="{DB383EFA-9A24-50E3-2BFA-D4A06E98D12C}"/>
              </a:ext>
            </a:extLst>
          </p:cNvPr>
          <p:cNvSpPr>
            <a:spLocks noGrp="1"/>
          </p:cNvSpPr>
          <p:nvPr>
            <p:ph type="dt" sz="half" idx="14"/>
          </p:nvPr>
        </p:nvSpPr>
        <p:spPr>
          <a:xfrm>
            <a:off x="417513" y="6194425"/>
            <a:ext cx="1795462" cy="365125"/>
          </a:xfr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3AFE0055-DECC-CB65-2D65-CF66EEF1D161}"/>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034D1B53-E934-741A-4DEE-1BD71E0A840C}"/>
              </a:ext>
            </a:extLst>
          </p:cNvPr>
          <p:cNvSpPr>
            <a:spLocks noGrp="1"/>
          </p:cNvSpPr>
          <p:nvPr>
            <p:ph type="sldNum" sz="quarter" idx="16"/>
          </p:nvPr>
        </p:nvSpPr>
        <p:spPr/>
        <p:txBody>
          <a:bodyPr/>
          <a:lstStyle>
            <a:lvl1pPr>
              <a:defRPr/>
            </a:lvl1pPr>
          </a:lstStyle>
          <a:p>
            <a:pPr>
              <a:defRPr/>
            </a:pPr>
            <a:fld id="{D6329805-1EED-4D26-AB31-B38CFD54A5D4}" type="slidenum">
              <a:rPr lang="en-US" altLang="en-US"/>
              <a:pPr>
                <a:defRPr/>
              </a:pPr>
              <a:t>‹#›</a:t>
            </a:fld>
            <a:endParaRPr lang="en-US" altLang="en-US"/>
          </a:p>
        </p:txBody>
      </p:sp>
    </p:spTree>
    <p:extLst>
      <p:ext uri="{BB962C8B-B14F-4D97-AF65-F5344CB8AC3E}">
        <p14:creationId xmlns:p14="http://schemas.microsoft.com/office/powerpoint/2010/main" val="451130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pPr lvl="0"/>
            <a:r>
              <a:rPr lang="en-US" noProof="0"/>
              <a:t>Click icon to add picture</a:t>
            </a:r>
            <a:endParaRPr lang="en-US" noProof="0" dirty="0"/>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pPr lvl="0"/>
            <a:r>
              <a:rPr lang="en-US" noProof="0"/>
              <a:t>Click icon to add picture</a:t>
            </a:r>
            <a:endParaRPr lang="en-US" noProof="0" dirty="0"/>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pPr lvl="0"/>
            <a:r>
              <a:rPr lang="en-US" noProof="0"/>
              <a:t>Click icon to add picture</a:t>
            </a:r>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pPr lvl="0"/>
            <a:r>
              <a:rPr lang="en-US" noProof="0"/>
              <a:t>Click icon to add picture</a:t>
            </a:r>
          </a:p>
        </p:txBody>
      </p:sp>
    </p:spTree>
    <p:extLst>
      <p:ext uri="{BB962C8B-B14F-4D97-AF65-F5344CB8AC3E}">
        <p14:creationId xmlns:p14="http://schemas.microsoft.com/office/powerpoint/2010/main" val="8274747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pPr lvl="0"/>
            <a:r>
              <a:rPr lang="en-US" noProof="0"/>
              <a:t>Click icon to add picture</a:t>
            </a:r>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pPr lvl="0"/>
            <a:r>
              <a:rPr lang="en-US" noProof="0"/>
              <a:t>Click icon to add picture</a:t>
            </a:r>
          </a:p>
        </p:txBody>
      </p:sp>
    </p:spTree>
    <p:extLst>
      <p:ext uri="{BB962C8B-B14F-4D97-AF65-F5344CB8AC3E}">
        <p14:creationId xmlns:p14="http://schemas.microsoft.com/office/powerpoint/2010/main" val="42150342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9593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lang="en-US" sz="1050"/>
            </a:lvl1pPr>
          </a:lstStyle>
          <a:p>
            <a:pPr lvl="0"/>
            <a:r>
              <a:rPr lang="en-US" noProof="0"/>
              <a:t>Click icon to add picture</a:t>
            </a:r>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3788455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93495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050"/>
            </a:lvl1pPr>
          </a:lstStyle>
          <a:p>
            <a:pPr lvl="0"/>
            <a:r>
              <a:rPr lang="en-US" noProof="0"/>
              <a:t>Click icon to add picture</a:t>
            </a:r>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0402806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9946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050"/>
            </a:lvl1pPr>
          </a:lstStyle>
          <a:p>
            <a:pPr lvl="0"/>
            <a:r>
              <a:rPr lang="en-US" noProof="0"/>
              <a:t>Click icon to add picture</a:t>
            </a:r>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050"/>
            </a:lvl1pPr>
          </a:lstStyle>
          <a:p>
            <a:pPr lvl="0"/>
            <a:r>
              <a:rPr lang="en-US" noProof="0"/>
              <a:t>Click icon to add picture</a:t>
            </a:r>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108538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sz="105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sz="1050"/>
            </a:lvl1pPr>
          </a:lstStyle>
          <a:p>
            <a:pPr lvl="0"/>
            <a:r>
              <a:rPr lang="en-US" noProof="0"/>
              <a:t>Click icon to add picture</a:t>
            </a:r>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sz="1050"/>
            </a:lvl1pPr>
          </a:lstStyle>
          <a:p>
            <a:pPr lvl="0"/>
            <a:r>
              <a:rPr lang="en-US" noProof="0"/>
              <a:t>Click icon to add picture</a:t>
            </a:r>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sz="1050"/>
            </a:lvl1pPr>
          </a:lstStyle>
          <a:p>
            <a:pPr lvl="0"/>
            <a:r>
              <a:rPr lang="en-US" noProof="0"/>
              <a:t>Click icon to add picture</a:t>
            </a:r>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0059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sz="1050"/>
            </a:lvl1pPr>
          </a:lstStyle>
          <a:p>
            <a:pPr lvl="0"/>
            <a:r>
              <a:rPr lang="en-US" noProof="0"/>
              <a:t>Click icon to add picture</a:t>
            </a:r>
            <a:endParaRPr lang="en-US" noProof="0"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lstStyle>
            <a:lvl1pPr marL="0" indent="0" algn="ctr">
              <a:buNone/>
              <a:defRPr sz="1050"/>
            </a:lvl1pPr>
          </a:lstStyle>
          <a:p>
            <a:pPr lvl="0"/>
            <a:r>
              <a:rPr lang="en-US" noProof="0"/>
              <a:t>Click icon to add picture</a:t>
            </a:r>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lstStyle>
            <a:lvl1pPr marL="0" indent="0" algn="ctr">
              <a:buNone/>
              <a:defRPr sz="1050"/>
            </a:lvl1pPr>
          </a:lstStyle>
          <a:p>
            <a:pPr lvl="0"/>
            <a:r>
              <a:rPr lang="en-US" noProof="0"/>
              <a:t>Click icon to add picture</a:t>
            </a:r>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sz="1050"/>
            </a:lvl1pPr>
          </a:lstStyle>
          <a:p>
            <a:pPr lvl="0"/>
            <a:r>
              <a:rPr lang="en-US" noProof="0"/>
              <a:t>Click icon to add picture</a:t>
            </a:r>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22"/>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20385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slideLayout" Target="../slideLayouts/slideLayout105.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5" Type="http://schemas.openxmlformats.org/officeDocument/2006/relationships/slideLayout" Target="../slideLayouts/slideLayout81.xml"/><Relationship Id="rId61" Type="http://schemas.openxmlformats.org/officeDocument/2006/relationships/hyperlink" Target="https://twitter.com/" TargetMode="External"/><Relationship Id="rId19" Type="http://schemas.openxmlformats.org/officeDocument/2006/relationships/slideLayout" Target="../slideLayouts/slideLayout9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theme" Target="../theme/theme3.xml"/><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hyperlink" Target="https://www.linkedin.com/" TargetMode="External"/><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10" Type="http://schemas.openxmlformats.org/officeDocument/2006/relationships/slideLayout" Target="../slideLayouts/slideLayout86.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hyperlink" Target="https://www.facebook.com/" TargetMode="Externa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4.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6.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5.emf"/><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5.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image" Target="../media/image6.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5.emf"/><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8">
            <a:extLst>
              <a:ext uri="{FF2B5EF4-FFF2-40B4-BE49-F238E27FC236}">
                <a16:creationId xmlns:a16="http://schemas.microsoft.com/office/drawing/2014/main" id="{C5C199B3-DE32-FB5A-8F35-EF00E81BC2E4}"/>
              </a:ext>
            </a:extLst>
          </p:cNvPr>
          <p:cNvGrpSpPr>
            <a:grpSpLocks/>
          </p:cNvGrpSpPr>
          <p:nvPr/>
        </p:nvGrpSpPr>
        <p:grpSpPr bwMode="auto">
          <a:xfrm>
            <a:off x="96838" y="84138"/>
            <a:ext cx="8950325" cy="330200"/>
            <a:chOff x="157803" y="-1075245"/>
            <a:chExt cx="8950896" cy="329742"/>
          </a:xfrm>
        </p:grpSpPr>
        <p:sp>
          <p:nvSpPr>
            <p:cNvPr id="24" name="Rectangle 23">
              <a:extLst>
                <a:ext uri="{FF2B5EF4-FFF2-40B4-BE49-F238E27FC236}">
                  <a16:creationId xmlns:a16="http://schemas.microsoft.com/office/drawing/2014/main" id="{2ED65A9B-9948-B787-00D7-EE1ADD12211F}"/>
                </a:ext>
              </a:extLst>
            </p:cNvPr>
            <p:cNvSpPr/>
            <p:nvPr userDrawn="1"/>
          </p:nvSpPr>
          <p:spPr>
            <a:xfrm rot="5400000">
              <a:off x="4506336" y="-5423778"/>
              <a:ext cx="126824" cy="8823888"/>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 name="Rectangle 25">
              <a:extLst>
                <a:ext uri="{FF2B5EF4-FFF2-40B4-BE49-F238E27FC236}">
                  <a16:creationId xmlns:a16="http://schemas.microsoft.com/office/drawing/2014/main" id="{99C7B0E6-AC31-C258-5DC3-992C8CCE1F00}"/>
                </a:ext>
              </a:extLst>
            </p:cNvPr>
            <p:cNvSpPr/>
            <p:nvPr userDrawn="1"/>
          </p:nvSpPr>
          <p:spPr>
            <a:xfrm>
              <a:off x="8981691"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8" name="Rectangle 27">
              <a:extLst>
                <a:ext uri="{FF2B5EF4-FFF2-40B4-BE49-F238E27FC236}">
                  <a16:creationId xmlns:a16="http://schemas.microsoft.com/office/drawing/2014/main" id="{1D96D10B-DFC9-5658-AF0F-875E3E8A0DF4}"/>
                </a:ext>
              </a:extLst>
            </p:cNvPr>
            <p:cNvSpPr/>
            <p:nvPr userDrawn="1"/>
          </p:nvSpPr>
          <p:spPr>
            <a:xfrm>
              <a:off x="157803" y="-1075245"/>
              <a:ext cx="127008"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6" name="Slide Number Placeholder 5">
            <a:extLst>
              <a:ext uri="{FF2B5EF4-FFF2-40B4-BE49-F238E27FC236}">
                <a16:creationId xmlns:a16="http://schemas.microsoft.com/office/drawing/2014/main" id="{6A16ECA6-8E04-7AE3-D11F-5DCC0CD456D5}"/>
              </a:ext>
            </a:extLst>
          </p:cNvPr>
          <p:cNvSpPr>
            <a:spLocks noGrp="1"/>
          </p:cNvSpPr>
          <p:nvPr>
            <p:ph type="sldNum" sz="quarter" idx="4"/>
          </p:nvPr>
        </p:nvSpPr>
        <p:spPr>
          <a:xfrm>
            <a:off x="6796088" y="619442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B8B8D"/>
                </a:solidFill>
                <a:latin typeface="Source Sans Pro" panose="020B0503030403020204" pitchFamily="34" charset="0"/>
              </a:defRPr>
            </a:lvl1pPr>
          </a:lstStyle>
          <a:p>
            <a:pPr>
              <a:defRPr/>
            </a:pPr>
            <a:fld id="{C9C25161-9AD1-4F3B-85EC-C7AF247E5EBF}" type="slidenum">
              <a:rPr lang="en-US" altLang="en-US"/>
              <a:pPr>
                <a:defRPr/>
              </a:pPr>
              <a:t>‹#›</a:t>
            </a:fld>
            <a:endParaRPr lang="en-US" altLang="en-US"/>
          </a:p>
        </p:txBody>
      </p:sp>
      <p:sp>
        <p:nvSpPr>
          <p:cNvPr id="2" name="Title Placeholder 1">
            <a:extLst>
              <a:ext uri="{FF2B5EF4-FFF2-40B4-BE49-F238E27FC236}">
                <a16:creationId xmlns:a16="http://schemas.microsoft.com/office/drawing/2014/main" id="{B4F3D2B9-3810-FB8E-6BCB-29F407A2F3E1}"/>
              </a:ext>
            </a:extLst>
          </p:cNvPr>
          <p:cNvSpPr>
            <a:spLocks noGrp="1"/>
          </p:cNvSpPr>
          <p:nvPr>
            <p:ph type="title"/>
          </p:nvPr>
        </p:nvSpPr>
        <p:spPr>
          <a:xfrm>
            <a:off x="628650" y="366713"/>
            <a:ext cx="7886700" cy="11604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D70B820A-249A-0D94-5F4B-75143D03F246}"/>
              </a:ext>
            </a:extLst>
          </p:cNvPr>
          <p:cNvSpPr>
            <a:spLocks noGrp="1"/>
          </p:cNvSpPr>
          <p:nvPr>
            <p:ph type="body" idx="1"/>
          </p:nvPr>
        </p:nvSpPr>
        <p:spPr bwMode="auto">
          <a:xfrm>
            <a:off x="628650" y="1585913"/>
            <a:ext cx="78867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52EED802-DA90-77A0-1E4C-84FEC03E8919}"/>
              </a:ext>
            </a:extLst>
          </p:cNvPr>
          <p:cNvSpPr>
            <a:spLocks noGrp="1"/>
          </p:cNvSpPr>
          <p:nvPr>
            <p:ph type="ftr" sz="quarter" idx="3"/>
          </p:nvPr>
        </p:nvSpPr>
        <p:spPr>
          <a:xfrm>
            <a:off x="3028950" y="6194425"/>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pPr>
              <a:defRPr/>
            </a:pPr>
            <a:endParaRPr lang="en-US"/>
          </a:p>
        </p:txBody>
      </p:sp>
      <p:sp>
        <p:nvSpPr>
          <p:cNvPr id="4" name="Date Placeholder 3">
            <a:extLst>
              <a:ext uri="{FF2B5EF4-FFF2-40B4-BE49-F238E27FC236}">
                <a16:creationId xmlns:a16="http://schemas.microsoft.com/office/drawing/2014/main" id="{B3F4C063-8C80-CA72-D22C-E8F977066FDB}"/>
              </a:ext>
            </a:extLst>
          </p:cNvPr>
          <p:cNvSpPr>
            <a:spLocks noGrp="1"/>
          </p:cNvSpPr>
          <p:nvPr>
            <p:ph type="dt" sz="half" idx="2"/>
          </p:nvPr>
        </p:nvSpPr>
        <p:spPr>
          <a:xfrm>
            <a:off x="419100" y="6194425"/>
            <a:ext cx="1766888"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pPr>
              <a:defRPr/>
            </a:pPr>
            <a:endParaRPr lang="en-US"/>
          </a:p>
        </p:txBody>
      </p:sp>
      <p:sp>
        <p:nvSpPr>
          <p:cNvPr id="17" name="Rectangle 16">
            <a:extLst>
              <a:ext uri="{FF2B5EF4-FFF2-40B4-BE49-F238E27FC236}">
                <a16:creationId xmlns:a16="http://schemas.microsoft.com/office/drawing/2014/main" id="{25CF0021-DC3E-8092-392B-AFC1FE36DF11}"/>
              </a:ext>
            </a:extLst>
          </p:cNvPr>
          <p:cNvSpPr/>
          <p:nvPr/>
        </p:nvSpPr>
        <p:spPr>
          <a:xfrm rot="5400000">
            <a:off x="4651375" y="2501900"/>
            <a:ext cx="127000" cy="8413750"/>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1" name="Rectangle 30">
            <a:extLst>
              <a:ext uri="{FF2B5EF4-FFF2-40B4-BE49-F238E27FC236}">
                <a16:creationId xmlns:a16="http://schemas.microsoft.com/office/drawing/2014/main" id="{C1AB86FF-3076-0BC2-3A0D-04ACBFDC985D}"/>
              </a:ext>
            </a:extLst>
          </p:cNvPr>
          <p:cNvSpPr/>
          <p:nvPr/>
        </p:nvSpPr>
        <p:spPr>
          <a:xfrm>
            <a:off x="8921750" y="6327775"/>
            <a:ext cx="125413" cy="446088"/>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034" name="Picture 31">
            <a:extLst>
              <a:ext uri="{FF2B5EF4-FFF2-40B4-BE49-F238E27FC236}">
                <a16:creationId xmlns:a16="http://schemas.microsoft.com/office/drawing/2014/main" id="{67D0E56A-5C41-485A-D36D-4F2B8CD74ED6}"/>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9538" y="6511925"/>
            <a:ext cx="3333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37" r:id="rId1"/>
    <p:sldLayoutId id="2147486438" r:id="rId2"/>
    <p:sldLayoutId id="2147486439" r:id="rId3"/>
    <p:sldLayoutId id="2147486440" r:id="rId4"/>
    <p:sldLayoutId id="2147486441" r:id="rId5"/>
    <p:sldLayoutId id="2147486442" r:id="rId6"/>
    <p:sldLayoutId id="2147486443" r:id="rId7"/>
    <p:sldLayoutId id="2147486318" r:id="rId8"/>
    <p:sldLayoutId id="2147486444" r:id="rId9"/>
    <p:sldLayoutId id="2147486445" r:id="rId10"/>
    <p:sldLayoutId id="2147486446" r:id="rId11"/>
    <p:sldLayoutId id="2147486447" r:id="rId12"/>
    <p:sldLayoutId id="2147486448" r:id="rId13"/>
    <p:sldLayoutId id="2147486449" r:id="rId14"/>
    <p:sldLayoutId id="2147486450" r:id="rId15"/>
    <p:sldLayoutId id="2147486451" r:id="rId16"/>
    <p:sldLayoutId id="2147486452" r:id="rId17"/>
  </p:sldLayoutIdLst>
  <p:hf hdr="0" ftr="0" dt="0"/>
  <p:txStyles>
    <p:titleStyle>
      <a:lvl1pPr algn="ctr" defTabSz="684213" rtl="0" eaLnBrk="0" fontAlgn="base" hangingPunct="0">
        <a:lnSpc>
          <a:spcPct val="90000"/>
        </a:lnSpc>
        <a:spcBef>
          <a:spcPct val="0"/>
        </a:spcBef>
        <a:spcAft>
          <a:spcPct val="0"/>
        </a:spcAft>
        <a:defRPr sz="2700" b="1" kern="1200" spc="-75">
          <a:solidFill>
            <a:srgbClr val="003F80"/>
          </a:solidFill>
          <a:latin typeface="Source Sans Pro" charset="0"/>
          <a:ea typeface="Source Sans Pro" charset="0"/>
          <a:cs typeface="Source Sans Pro" charset="0"/>
        </a:defRPr>
      </a:lvl1pPr>
      <a:lvl2pPr algn="ctr" defTabSz="684213" rtl="0" eaLnBrk="0" fontAlgn="base" hangingPunct="0">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2pPr>
      <a:lvl3pPr algn="ctr" defTabSz="684213" rtl="0" eaLnBrk="0" fontAlgn="base" hangingPunct="0">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3pPr>
      <a:lvl4pPr algn="ctr" defTabSz="684213" rtl="0" eaLnBrk="0" fontAlgn="base" hangingPunct="0">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4pPr>
      <a:lvl5pPr algn="ctr" defTabSz="684213" rtl="0" eaLnBrk="0" fontAlgn="base" hangingPunct="0">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5pPr>
      <a:lvl6pPr marL="457200" algn="ctr" defTabSz="684213" rtl="0" fontAlgn="base">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6pPr>
      <a:lvl7pPr marL="914400" algn="ctr" defTabSz="684213" rtl="0" fontAlgn="base">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7pPr>
      <a:lvl8pPr marL="1371600" algn="ctr" defTabSz="684213" rtl="0" fontAlgn="base">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8pPr>
      <a:lvl9pPr marL="1828800" algn="ctr" defTabSz="684213" rtl="0" fontAlgn="base">
        <a:lnSpc>
          <a:spcPct val="90000"/>
        </a:lnSpc>
        <a:spcBef>
          <a:spcPct val="0"/>
        </a:spcBef>
        <a:spcAft>
          <a:spcPct val="0"/>
        </a:spcAft>
        <a:defRPr sz="2700" b="1">
          <a:solidFill>
            <a:srgbClr val="003F80"/>
          </a:solidFill>
          <a:latin typeface="Source Sans Pro" pitchFamily="34" charset="0"/>
          <a:ea typeface="Source Sans Pro" pitchFamily="34" charset="0"/>
          <a:cs typeface="Source Sans Pro"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urce Sans Pro" charset="0"/>
          <a:ea typeface="Source Sans Pro" charset="0"/>
          <a:cs typeface="Source Sans Pro"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183B0-5FEB-916E-CAAD-90BDB1D2A1D6}"/>
              </a:ext>
            </a:extLst>
          </p:cNvPr>
          <p:cNvSpPr>
            <a:spLocks noGrp="1"/>
          </p:cNvSpPr>
          <p:nvPr>
            <p:ph type="title"/>
          </p:nvPr>
        </p:nvSpPr>
        <p:spPr>
          <a:xfrm>
            <a:off x="685800" y="279400"/>
            <a:ext cx="7772400" cy="817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720192A-3CD1-BA26-1744-A3F7235E005B}"/>
              </a:ext>
            </a:extLst>
          </p:cNvPr>
          <p:cNvSpPr>
            <a:spLocks noGrp="1"/>
          </p:cNvSpPr>
          <p:nvPr>
            <p:ph type="body" idx="1"/>
          </p:nvPr>
        </p:nvSpPr>
        <p:spPr>
          <a:xfrm>
            <a:off x="685800" y="1219200"/>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6319" r:id="rId1"/>
    <p:sldLayoutId id="2147486320" r:id="rId2"/>
    <p:sldLayoutId id="2147486321" r:id="rId3"/>
    <p:sldLayoutId id="2147486322" r:id="rId4"/>
    <p:sldLayoutId id="2147486323" r:id="rId5"/>
    <p:sldLayoutId id="2147486324" r:id="rId6"/>
    <p:sldLayoutId id="2147486325" r:id="rId7"/>
    <p:sldLayoutId id="2147486326" r:id="rId8"/>
    <p:sldLayoutId id="2147486327" r:id="rId9"/>
    <p:sldLayoutId id="2147486453" r:id="rId10"/>
    <p:sldLayoutId id="2147486328" r:id="rId11"/>
    <p:sldLayoutId id="2147486454" r:id="rId12"/>
    <p:sldLayoutId id="2147486329" r:id="rId13"/>
    <p:sldLayoutId id="2147486330" r:id="rId14"/>
    <p:sldLayoutId id="2147486331" r:id="rId15"/>
    <p:sldLayoutId id="2147486332" r:id="rId16"/>
    <p:sldLayoutId id="2147486333" r:id="rId17"/>
    <p:sldLayoutId id="2147486334" r:id="rId18"/>
    <p:sldLayoutId id="2147486335" r:id="rId19"/>
    <p:sldLayoutId id="2147486336" r:id="rId20"/>
    <p:sldLayoutId id="2147486337" r:id="rId21"/>
    <p:sldLayoutId id="2147486338" r:id="rId22"/>
    <p:sldLayoutId id="2147486339" r:id="rId23"/>
    <p:sldLayoutId id="2147486340" r:id="rId24"/>
    <p:sldLayoutId id="2147486341" r:id="rId25"/>
    <p:sldLayoutId id="2147486342" r:id="rId26"/>
    <p:sldLayoutId id="2147486343" r:id="rId27"/>
    <p:sldLayoutId id="2147486344" r:id="rId28"/>
    <p:sldLayoutId id="2147486345" r:id="rId29"/>
    <p:sldLayoutId id="2147486346" r:id="rId30"/>
    <p:sldLayoutId id="2147486347" r:id="rId31"/>
    <p:sldLayoutId id="2147486348" r:id="rId32"/>
    <p:sldLayoutId id="2147486349" r:id="rId33"/>
    <p:sldLayoutId id="2147486350" r:id="rId34"/>
    <p:sldLayoutId id="2147486351" r:id="rId35"/>
    <p:sldLayoutId id="2147486352" r:id="rId36"/>
    <p:sldLayoutId id="2147486353" r:id="rId37"/>
    <p:sldLayoutId id="2147486354" r:id="rId38"/>
    <p:sldLayoutId id="2147486355" r:id="rId39"/>
    <p:sldLayoutId id="2147486356" r:id="rId40"/>
    <p:sldLayoutId id="2147486357" r:id="rId41"/>
    <p:sldLayoutId id="2147486358" r:id="rId42"/>
    <p:sldLayoutId id="2147486359" r:id="rId43"/>
    <p:sldLayoutId id="2147486360" r:id="rId44"/>
    <p:sldLayoutId id="2147486361" r:id="rId45"/>
    <p:sldLayoutId id="2147486362" r:id="rId46"/>
    <p:sldLayoutId id="2147486363" r:id="rId47"/>
    <p:sldLayoutId id="2147486364" r:id="rId48"/>
    <p:sldLayoutId id="2147486365" r:id="rId49"/>
    <p:sldLayoutId id="2147486366" r:id="rId50"/>
    <p:sldLayoutId id="2147486367" r:id="rId51"/>
    <p:sldLayoutId id="2147486368" r:id="rId52"/>
    <p:sldLayoutId id="2147486369" r:id="rId53"/>
    <p:sldLayoutId id="2147486370" r:id="rId54"/>
    <p:sldLayoutId id="2147486371" r:id="rId55"/>
    <p:sldLayoutId id="2147486372" r:id="rId56"/>
    <p:sldLayoutId id="2147486373" r:id="rId57"/>
    <p:sldLayoutId id="2147486374" r:id="rId58"/>
    <p:sldLayoutId id="2147486455" r:id="rId59"/>
  </p:sldLayoutIdLst>
  <p:hf hdr="0" ftr="0" dt="0"/>
  <p:txStyles>
    <p:titleStyle>
      <a:lvl1pPr algn="ctr" defTabSz="912813" rtl="0" eaLnBrk="0" fontAlgn="base" hangingPunct="0">
        <a:lnSpc>
          <a:spcPct val="86000"/>
        </a:lnSpc>
        <a:spcBef>
          <a:spcPct val="0"/>
        </a:spcBef>
        <a:spcAft>
          <a:spcPct val="0"/>
        </a:spcAft>
        <a:defRPr sz="2100" kern="800" spc="-40">
          <a:solidFill>
            <a:schemeClr val="tx1"/>
          </a:solidFill>
          <a:latin typeface="+mj-lt"/>
          <a:ea typeface="+mj-ea"/>
          <a:cs typeface="+mj-cs"/>
        </a:defRPr>
      </a:lvl1pPr>
      <a:lvl2pPr algn="ctr" defTabSz="912813" rtl="0" eaLnBrk="0" fontAlgn="base" hangingPunct="0">
        <a:lnSpc>
          <a:spcPct val="86000"/>
        </a:lnSpc>
        <a:spcBef>
          <a:spcPct val="0"/>
        </a:spcBef>
        <a:spcAft>
          <a:spcPct val="0"/>
        </a:spcAft>
        <a:defRPr sz="2100">
          <a:solidFill>
            <a:schemeClr val="tx1"/>
          </a:solidFill>
          <a:latin typeface="Open Sans Light"/>
        </a:defRPr>
      </a:lvl2pPr>
      <a:lvl3pPr algn="ctr" defTabSz="912813" rtl="0" eaLnBrk="0" fontAlgn="base" hangingPunct="0">
        <a:lnSpc>
          <a:spcPct val="86000"/>
        </a:lnSpc>
        <a:spcBef>
          <a:spcPct val="0"/>
        </a:spcBef>
        <a:spcAft>
          <a:spcPct val="0"/>
        </a:spcAft>
        <a:defRPr sz="2100">
          <a:solidFill>
            <a:schemeClr val="tx1"/>
          </a:solidFill>
          <a:latin typeface="Open Sans Light"/>
        </a:defRPr>
      </a:lvl3pPr>
      <a:lvl4pPr algn="ctr" defTabSz="912813" rtl="0" eaLnBrk="0" fontAlgn="base" hangingPunct="0">
        <a:lnSpc>
          <a:spcPct val="86000"/>
        </a:lnSpc>
        <a:spcBef>
          <a:spcPct val="0"/>
        </a:spcBef>
        <a:spcAft>
          <a:spcPct val="0"/>
        </a:spcAft>
        <a:defRPr sz="2100">
          <a:solidFill>
            <a:schemeClr val="tx1"/>
          </a:solidFill>
          <a:latin typeface="Open Sans Light"/>
        </a:defRPr>
      </a:lvl4pPr>
      <a:lvl5pPr algn="ctr" defTabSz="912813" rtl="0" eaLnBrk="0" fontAlgn="base" hangingPunct="0">
        <a:lnSpc>
          <a:spcPct val="86000"/>
        </a:lnSpc>
        <a:spcBef>
          <a:spcPct val="0"/>
        </a:spcBef>
        <a:spcAft>
          <a:spcPct val="0"/>
        </a:spcAft>
        <a:defRPr sz="2100">
          <a:solidFill>
            <a:schemeClr val="tx1"/>
          </a:solidFill>
          <a:latin typeface="Open Sans Light"/>
        </a:defRPr>
      </a:lvl5pPr>
      <a:lvl6pPr marL="457200" algn="ctr" defTabSz="912813" rtl="0" fontAlgn="base">
        <a:lnSpc>
          <a:spcPct val="86000"/>
        </a:lnSpc>
        <a:spcBef>
          <a:spcPct val="0"/>
        </a:spcBef>
        <a:spcAft>
          <a:spcPct val="0"/>
        </a:spcAft>
        <a:defRPr sz="2100">
          <a:solidFill>
            <a:schemeClr val="tx1"/>
          </a:solidFill>
          <a:latin typeface="Open Sans Light"/>
        </a:defRPr>
      </a:lvl6pPr>
      <a:lvl7pPr marL="914400" algn="ctr" defTabSz="912813" rtl="0" fontAlgn="base">
        <a:lnSpc>
          <a:spcPct val="86000"/>
        </a:lnSpc>
        <a:spcBef>
          <a:spcPct val="0"/>
        </a:spcBef>
        <a:spcAft>
          <a:spcPct val="0"/>
        </a:spcAft>
        <a:defRPr sz="2100">
          <a:solidFill>
            <a:schemeClr val="tx1"/>
          </a:solidFill>
          <a:latin typeface="Open Sans Light"/>
        </a:defRPr>
      </a:lvl7pPr>
      <a:lvl8pPr marL="1371600" algn="ctr" defTabSz="912813" rtl="0" fontAlgn="base">
        <a:lnSpc>
          <a:spcPct val="86000"/>
        </a:lnSpc>
        <a:spcBef>
          <a:spcPct val="0"/>
        </a:spcBef>
        <a:spcAft>
          <a:spcPct val="0"/>
        </a:spcAft>
        <a:defRPr sz="2100">
          <a:solidFill>
            <a:schemeClr val="tx1"/>
          </a:solidFill>
          <a:latin typeface="Open Sans Light"/>
        </a:defRPr>
      </a:lvl8pPr>
      <a:lvl9pPr marL="1828800" algn="ctr" defTabSz="912813" rtl="0" fontAlgn="base">
        <a:lnSpc>
          <a:spcPct val="86000"/>
        </a:lnSpc>
        <a:spcBef>
          <a:spcPct val="0"/>
        </a:spcBef>
        <a:spcAft>
          <a:spcPct val="0"/>
        </a:spcAft>
        <a:defRPr sz="2100">
          <a:solidFill>
            <a:schemeClr val="tx1"/>
          </a:solidFill>
          <a:latin typeface="Open Sans Light"/>
        </a:defRPr>
      </a:lvl9pPr>
    </p:titleStyle>
    <p:bodyStyle>
      <a:lvl1pPr marL="169863" indent="-169863" algn="l" defTabSz="912813" rtl="0" eaLnBrk="0" fontAlgn="base" hangingPunct="0">
        <a:spcBef>
          <a:spcPct val="20000"/>
        </a:spcBef>
        <a:spcAft>
          <a:spcPct val="0"/>
        </a:spcAft>
        <a:buClr>
          <a:schemeClr val="accent1"/>
        </a:buClr>
        <a:buFont typeface="Arial" panose="020B0604020202020204" pitchFamily="34" charset="0"/>
        <a:buChar char="•"/>
        <a:defRPr sz="1500" kern="800" spc="-10">
          <a:solidFill>
            <a:schemeClr val="tx1"/>
          </a:solidFill>
          <a:latin typeface="+mn-lt"/>
          <a:ea typeface="+mn-ea"/>
          <a:cs typeface="+mn-cs"/>
        </a:defRPr>
      </a:lvl1pPr>
      <a:lvl2pPr marL="342900" indent="-171450"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2pPr>
      <a:lvl3pPr marL="514350" indent="-169863"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3pPr>
      <a:lvl4pPr marL="685800" indent="-169863"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4pPr>
      <a:lvl5pPr marL="857250" indent="-169863"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B3F1F-B2EA-1C11-AD7C-179EEEBA37EC}"/>
              </a:ext>
            </a:extLst>
          </p:cNvPr>
          <p:cNvSpPr>
            <a:spLocks noGrp="1"/>
          </p:cNvSpPr>
          <p:nvPr>
            <p:ph type="title"/>
          </p:nvPr>
        </p:nvSpPr>
        <p:spPr>
          <a:xfrm>
            <a:off x="685800" y="279400"/>
            <a:ext cx="7772400" cy="817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BFE073-BC7F-8F4C-5B2A-866514C48D2E}"/>
              </a:ext>
            </a:extLst>
          </p:cNvPr>
          <p:cNvSpPr>
            <a:spLocks noGrp="1"/>
          </p:cNvSpPr>
          <p:nvPr>
            <p:ph type="body" idx="1"/>
          </p:nvPr>
        </p:nvSpPr>
        <p:spPr>
          <a:xfrm>
            <a:off x="685800" y="1219200"/>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Slide Number Placeholder 5">
            <a:extLst>
              <a:ext uri="{FF2B5EF4-FFF2-40B4-BE49-F238E27FC236}">
                <a16:creationId xmlns:a16="http://schemas.microsoft.com/office/drawing/2014/main" id="{C3446F97-1E4E-507C-71AF-936DDC9A5D4A}"/>
              </a:ext>
            </a:extLst>
          </p:cNvPr>
          <p:cNvSpPr txBox="1">
            <a:spLocks/>
          </p:cNvSpPr>
          <p:nvPr/>
        </p:nvSpPr>
        <p:spPr>
          <a:xfrm>
            <a:off x="5457825" y="6303963"/>
            <a:ext cx="2160588" cy="306387"/>
          </a:xfrm>
          <a:prstGeom prst="rect">
            <a:avLst/>
          </a:prstGeom>
        </p:spPr>
        <p:txBody>
          <a:bodyPr lIns="121920" tIns="60960" rIns="121920" bIns="6096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i9 presentation to Joe Smith</a:t>
            </a:r>
          </a:p>
        </p:txBody>
      </p:sp>
      <p:sp>
        <p:nvSpPr>
          <p:cNvPr id="38" name="Slide Number Placeholder 5">
            <a:extLst>
              <a:ext uri="{FF2B5EF4-FFF2-40B4-BE49-F238E27FC236}">
                <a16:creationId xmlns:a16="http://schemas.microsoft.com/office/drawing/2014/main" id="{E91598DC-0A5C-F507-3E0A-493C5C91274B}"/>
              </a:ext>
            </a:extLst>
          </p:cNvPr>
          <p:cNvSpPr txBox="1">
            <a:spLocks/>
          </p:cNvSpPr>
          <p:nvPr/>
        </p:nvSpPr>
        <p:spPr>
          <a:xfrm>
            <a:off x="814388" y="6292850"/>
            <a:ext cx="139700" cy="328613"/>
          </a:xfrm>
          <a:prstGeom prst="rect">
            <a:avLst/>
          </a:prstGeom>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86F7D788-F93C-4181-8589-209C1B8CB224}" type="slidenum">
              <a:rPr lang="en-US" altLang="en-US" sz="900" smtClean="0">
                <a:solidFill>
                  <a:srgbClr val="9A999B"/>
                </a:solidFill>
              </a:rPr>
              <a:pPr algn="ctr">
                <a:defRPr/>
              </a:pPr>
              <a:t>‹#›</a:t>
            </a:fld>
            <a:endParaRPr lang="en-US" altLang="en-US" sz="900">
              <a:solidFill>
                <a:srgbClr val="9A999B"/>
              </a:solidFill>
            </a:endParaRPr>
          </a:p>
        </p:txBody>
      </p:sp>
      <p:sp>
        <p:nvSpPr>
          <p:cNvPr id="39" name="Oval 38">
            <a:extLst>
              <a:ext uri="{FF2B5EF4-FFF2-40B4-BE49-F238E27FC236}">
                <a16:creationId xmlns:a16="http://schemas.microsoft.com/office/drawing/2014/main" id="{CC644195-AB6B-47E2-0894-2285F878A895}"/>
              </a:ext>
            </a:extLst>
          </p:cNvPr>
          <p:cNvSpPr/>
          <p:nvPr/>
        </p:nvSpPr>
        <p:spPr>
          <a:xfrm>
            <a:off x="717550" y="6291263"/>
            <a:ext cx="333375" cy="33337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40" name="Oval 39">
            <a:extLst>
              <a:ext uri="{FF2B5EF4-FFF2-40B4-BE49-F238E27FC236}">
                <a16:creationId xmlns:a16="http://schemas.microsoft.com/office/drawing/2014/main" id="{AD516D23-55C4-6F05-BEBC-89B95A9BDBB9}"/>
              </a:ext>
            </a:extLst>
          </p:cNvPr>
          <p:cNvSpPr/>
          <p:nvPr/>
        </p:nvSpPr>
        <p:spPr>
          <a:xfrm>
            <a:off x="282575" y="6291263"/>
            <a:ext cx="331788" cy="33337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41" name="Rectangle 9">
            <a:extLst>
              <a:ext uri="{FF2B5EF4-FFF2-40B4-BE49-F238E27FC236}">
                <a16:creationId xmlns:a16="http://schemas.microsoft.com/office/drawing/2014/main" id="{989A1D3B-EC2E-5EF4-A9BB-1E1107A115DC}"/>
              </a:ext>
            </a:extLst>
          </p:cNvPr>
          <p:cNvSpPr/>
          <p:nvPr/>
        </p:nvSpPr>
        <p:spPr>
          <a:xfrm rot="2700000">
            <a:off x="427038" y="6411913"/>
            <a:ext cx="90487" cy="9048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sp>
        <p:nvSpPr>
          <p:cNvPr id="42" name="Oval 41">
            <a:extLst>
              <a:ext uri="{FF2B5EF4-FFF2-40B4-BE49-F238E27FC236}">
                <a16:creationId xmlns:a16="http://schemas.microsoft.com/office/drawing/2014/main" id="{90866E74-BDA4-7FBE-F756-1FD5ECFCD5F5}"/>
              </a:ext>
            </a:extLst>
          </p:cNvPr>
          <p:cNvSpPr/>
          <p:nvPr/>
        </p:nvSpPr>
        <p:spPr>
          <a:xfrm rot="10800000">
            <a:off x="1154113" y="6291263"/>
            <a:ext cx="333375" cy="33337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43" name="Rectangle 9">
            <a:extLst>
              <a:ext uri="{FF2B5EF4-FFF2-40B4-BE49-F238E27FC236}">
                <a16:creationId xmlns:a16="http://schemas.microsoft.com/office/drawing/2014/main" id="{FF07A315-CA54-2A3E-9B81-F9BF1D714027}"/>
              </a:ext>
            </a:extLst>
          </p:cNvPr>
          <p:cNvSpPr/>
          <p:nvPr/>
        </p:nvSpPr>
        <p:spPr>
          <a:xfrm rot="13500000">
            <a:off x="1252538" y="6411913"/>
            <a:ext cx="90487" cy="9048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a:p>
        </p:txBody>
      </p:sp>
      <p:sp>
        <p:nvSpPr>
          <p:cNvPr id="44" name="Freeform 6">
            <a:extLst>
              <a:ext uri="{FF2B5EF4-FFF2-40B4-BE49-F238E27FC236}">
                <a16:creationId xmlns:a16="http://schemas.microsoft.com/office/drawing/2014/main" id="{10D340D6-D6B4-3354-4F02-03264413571B}"/>
              </a:ext>
            </a:extLst>
          </p:cNvPr>
          <p:cNvSpPr>
            <a:spLocks/>
          </p:cNvSpPr>
          <p:nvPr/>
        </p:nvSpPr>
        <p:spPr bwMode="auto">
          <a:xfrm>
            <a:off x="7858125" y="6389688"/>
            <a:ext cx="63500" cy="138112"/>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lumMod val="65000"/>
            </a:schemeClr>
          </a:solidFill>
          <a:ln w="0">
            <a:noFill/>
            <a:prstDash val="solid"/>
            <a:round/>
            <a:headEnd/>
            <a:tailEnd/>
          </a:ln>
        </p:spPr>
        <p:txBody>
          <a:bodyPr lIns="121920" tIns="60960" rIns="121920" bIns="60960"/>
          <a:lstStyle/>
          <a:p>
            <a:pPr>
              <a:defRPr/>
            </a:pPr>
            <a:endParaRPr lang="en-US" sz="3200">
              <a:latin typeface="Arial" charset="0"/>
              <a:ea typeface="ＭＳ Ｐゴシック" pitchFamily="-112" charset="-128"/>
            </a:endParaRPr>
          </a:p>
        </p:txBody>
      </p:sp>
      <p:sp>
        <p:nvSpPr>
          <p:cNvPr id="45" name="Freeform 7">
            <a:extLst>
              <a:ext uri="{FF2B5EF4-FFF2-40B4-BE49-F238E27FC236}">
                <a16:creationId xmlns:a16="http://schemas.microsoft.com/office/drawing/2014/main" id="{BBD631D7-06B8-526C-502A-8AADF21C22E7}"/>
              </a:ext>
            </a:extLst>
          </p:cNvPr>
          <p:cNvSpPr>
            <a:spLocks noEditPoints="1"/>
          </p:cNvSpPr>
          <p:nvPr/>
        </p:nvSpPr>
        <p:spPr bwMode="auto">
          <a:xfrm>
            <a:off x="8255000" y="6388100"/>
            <a:ext cx="141288" cy="13652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lumMod val="65000"/>
            </a:schemeClr>
          </a:solidFill>
          <a:ln w="0">
            <a:noFill/>
            <a:prstDash val="solid"/>
            <a:round/>
            <a:headEnd/>
            <a:tailEnd/>
          </a:ln>
        </p:spPr>
        <p:txBody>
          <a:bodyPr lIns="121920" tIns="60960" rIns="121920" bIns="60960"/>
          <a:lstStyle/>
          <a:p>
            <a:pPr>
              <a:defRPr/>
            </a:pPr>
            <a:endParaRPr lang="en-US" sz="3200">
              <a:latin typeface="Arial" charset="0"/>
              <a:ea typeface="ＭＳ Ｐゴシック" pitchFamily="-112" charset="-128"/>
            </a:endParaRPr>
          </a:p>
        </p:txBody>
      </p:sp>
      <p:sp>
        <p:nvSpPr>
          <p:cNvPr id="46" name="Freeform 8">
            <a:extLst>
              <a:ext uri="{FF2B5EF4-FFF2-40B4-BE49-F238E27FC236}">
                <a16:creationId xmlns:a16="http://schemas.microsoft.com/office/drawing/2014/main" id="{D9E0334B-F932-7E7B-3265-6B66B3DAE95F}"/>
              </a:ext>
            </a:extLst>
          </p:cNvPr>
          <p:cNvSpPr>
            <a:spLocks/>
          </p:cNvSpPr>
          <p:nvPr/>
        </p:nvSpPr>
        <p:spPr bwMode="auto">
          <a:xfrm>
            <a:off x="8685213" y="6399213"/>
            <a:ext cx="153987" cy="12700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lumMod val="65000"/>
            </a:schemeClr>
          </a:solidFill>
          <a:ln w="0">
            <a:noFill/>
            <a:prstDash val="solid"/>
            <a:round/>
            <a:headEnd/>
            <a:tailEnd/>
          </a:ln>
        </p:spPr>
        <p:txBody>
          <a:bodyPr lIns="121920" tIns="60960" rIns="121920" bIns="60960"/>
          <a:lstStyle/>
          <a:p>
            <a:pPr>
              <a:defRPr/>
            </a:pPr>
            <a:endParaRPr lang="en-US" sz="3200">
              <a:latin typeface="Arial" charset="0"/>
              <a:ea typeface="ＭＳ Ｐゴシック" pitchFamily="-112" charset="-128"/>
            </a:endParaRPr>
          </a:p>
        </p:txBody>
      </p:sp>
      <p:sp>
        <p:nvSpPr>
          <p:cNvPr id="47" name="Oval 46">
            <a:extLst>
              <a:ext uri="{FF2B5EF4-FFF2-40B4-BE49-F238E27FC236}">
                <a16:creationId xmlns:a16="http://schemas.microsoft.com/office/drawing/2014/main" id="{4D1989D4-E5A9-58AC-F0DE-8DA9C4816758}"/>
              </a:ext>
            </a:extLst>
          </p:cNvPr>
          <p:cNvSpPr/>
          <p:nvPr/>
        </p:nvSpPr>
        <p:spPr>
          <a:xfrm>
            <a:off x="8159750" y="6291263"/>
            <a:ext cx="331788" cy="33337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48" name="Oval 47">
            <a:extLst>
              <a:ext uri="{FF2B5EF4-FFF2-40B4-BE49-F238E27FC236}">
                <a16:creationId xmlns:a16="http://schemas.microsoft.com/office/drawing/2014/main" id="{8D2A104F-6F1D-1E11-5E08-480B8FEED711}"/>
              </a:ext>
            </a:extLst>
          </p:cNvPr>
          <p:cNvSpPr/>
          <p:nvPr/>
        </p:nvSpPr>
        <p:spPr>
          <a:xfrm>
            <a:off x="7723188" y="6291263"/>
            <a:ext cx="333375" cy="33337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49" name="Oval 48">
            <a:extLst>
              <a:ext uri="{FF2B5EF4-FFF2-40B4-BE49-F238E27FC236}">
                <a16:creationId xmlns:a16="http://schemas.microsoft.com/office/drawing/2014/main" id="{4795E972-8F68-E00D-CAC2-CF4A6B70AF6D}"/>
              </a:ext>
            </a:extLst>
          </p:cNvPr>
          <p:cNvSpPr/>
          <p:nvPr/>
        </p:nvSpPr>
        <p:spPr>
          <a:xfrm rot="10800000">
            <a:off x="8594725" y="6291263"/>
            <a:ext cx="333375" cy="33337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a:p>
        </p:txBody>
      </p:sp>
      <p:sp>
        <p:nvSpPr>
          <p:cNvPr id="20" name="Rectangle 19">
            <a:hlinkClick r:id="rId60"/>
            <a:extLst>
              <a:ext uri="{FF2B5EF4-FFF2-40B4-BE49-F238E27FC236}">
                <a16:creationId xmlns:a16="http://schemas.microsoft.com/office/drawing/2014/main" id="{BB8990AD-E4FA-9674-2A56-0EA753C4AA68}"/>
              </a:ext>
            </a:extLst>
          </p:cNvPr>
          <p:cNvSpPr/>
          <p:nvPr/>
        </p:nvSpPr>
        <p:spPr>
          <a:xfrm>
            <a:off x="7697788" y="6261100"/>
            <a:ext cx="403225" cy="40322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a:hlinkClick r:id="rId61"/>
            <a:extLst>
              <a:ext uri="{FF2B5EF4-FFF2-40B4-BE49-F238E27FC236}">
                <a16:creationId xmlns:a16="http://schemas.microsoft.com/office/drawing/2014/main" id="{6B6FEF33-A36D-52B6-FBC1-FCB9BAA3CD79}"/>
              </a:ext>
            </a:extLst>
          </p:cNvPr>
          <p:cNvSpPr/>
          <p:nvPr/>
        </p:nvSpPr>
        <p:spPr>
          <a:xfrm>
            <a:off x="8575675" y="6261100"/>
            <a:ext cx="403225" cy="40322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a:hlinkClick r:id="rId62"/>
            <a:extLst>
              <a:ext uri="{FF2B5EF4-FFF2-40B4-BE49-F238E27FC236}">
                <a16:creationId xmlns:a16="http://schemas.microsoft.com/office/drawing/2014/main" id="{C2A863F3-436E-DA5C-2037-A423E9945760}"/>
              </a:ext>
            </a:extLst>
          </p:cNvPr>
          <p:cNvSpPr/>
          <p:nvPr/>
        </p:nvSpPr>
        <p:spPr>
          <a:xfrm>
            <a:off x="8120063" y="6261100"/>
            <a:ext cx="401637" cy="40322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Action Button: Forward or Next 22">
            <a:hlinkClick r:id="" action="ppaction://hlinkshowjump?jump=nextslide" highlightClick="1"/>
            <a:extLst>
              <a:ext uri="{FF2B5EF4-FFF2-40B4-BE49-F238E27FC236}">
                <a16:creationId xmlns:a16="http://schemas.microsoft.com/office/drawing/2014/main" id="{520179CC-C17C-E097-8DEC-67D317B17BA2}"/>
              </a:ext>
            </a:extLst>
          </p:cNvPr>
          <p:cNvSpPr/>
          <p:nvPr/>
        </p:nvSpPr>
        <p:spPr>
          <a:xfrm>
            <a:off x="1127125" y="6259513"/>
            <a:ext cx="401638" cy="401637"/>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Action Button: Back or Previous 23">
            <a:hlinkClick r:id="" action="ppaction://hlinkshowjump?jump=previousslide" highlightClick="1"/>
            <a:extLst>
              <a:ext uri="{FF2B5EF4-FFF2-40B4-BE49-F238E27FC236}">
                <a16:creationId xmlns:a16="http://schemas.microsoft.com/office/drawing/2014/main" id="{C34F08DC-51DA-2006-FDC8-A17ED95180A8}"/>
              </a:ext>
            </a:extLst>
          </p:cNvPr>
          <p:cNvSpPr/>
          <p:nvPr/>
        </p:nvSpPr>
        <p:spPr>
          <a:xfrm>
            <a:off x="249238" y="6251575"/>
            <a:ext cx="403225" cy="40163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 id="2147486378" r:id="rId4"/>
    <p:sldLayoutId id="2147486379" r:id="rId5"/>
    <p:sldLayoutId id="2147486380" r:id="rId6"/>
    <p:sldLayoutId id="2147486381" r:id="rId7"/>
    <p:sldLayoutId id="2147486382" r:id="rId8"/>
    <p:sldLayoutId id="2147486383" r:id="rId9"/>
    <p:sldLayoutId id="2147486384" r:id="rId10"/>
    <p:sldLayoutId id="2147486385" r:id="rId11"/>
    <p:sldLayoutId id="2147486386" r:id="rId12"/>
    <p:sldLayoutId id="2147486456" r:id="rId13"/>
    <p:sldLayoutId id="2147486457" r:id="rId14"/>
    <p:sldLayoutId id="2147486458" r:id="rId15"/>
    <p:sldLayoutId id="2147486387" r:id="rId16"/>
    <p:sldLayoutId id="2147486388" r:id="rId17"/>
    <p:sldLayoutId id="2147486389" r:id="rId18"/>
    <p:sldLayoutId id="2147486390" r:id="rId19"/>
    <p:sldLayoutId id="2147486391" r:id="rId20"/>
    <p:sldLayoutId id="2147486392" r:id="rId21"/>
    <p:sldLayoutId id="2147486393" r:id="rId22"/>
    <p:sldLayoutId id="2147486394" r:id="rId23"/>
    <p:sldLayoutId id="2147486395" r:id="rId24"/>
    <p:sldLayoutId id="2147486396" r:id="rId25"/>
    <p:sldLayoutId id="2147486397" r:id="rId26"/>
    <p:sldLayoutId id="2147486398" r:id="rId27"/>
    <p:sldLayoutId id="2147486399" r:id="rId28"/>
    <p:sldLayoutId id="2147486400" r:id="rId29"/>
    <p:sldLayoutId id="2147486401" r:id="rId30"/>
    <p:sldLayoutId id="2147486402" r:id="rId31"/>
    <p:sldLayoutId id="2147486403" r:id="rId32"/>
    <p:sldLayoutId id="2147486404" r:id="rId33"/>
    <p:sldLayoutId id="2147486405" r:id="rId34"/>
    <p:sldLayoutId id="2147486406" r:id="rId35"/>
    <p:sldLayoutId id="2147486407" r:id="rId36"/>
    <p:sldLayoutId id="2147486408" r:id="rId37"/>
    <p:sldLayoutId id="2147486409" r:id="rId38"/>
    <p:sldLayoutId id="2147486410" r:id="rId39"/>
    <p:sldLayoutId id="2147486411" r:id="rId40"/>
    <p:sldLayoutId id="2147486412" r:id="rId41"/>
    <p:sldLayoutId id="2147486413" r:id="rId42"/>
    <p:sldLayoutId id="2147486414" r:id="rId43"/>
    <p:sldLayoutId id="2147486415" r:id="rId44"/>
    <p:sldLayoutId id="2147486416" r:id="rId45"/>
    <p:sldLayoutId id="2147486417" r:id="rId46"/>
    <p:sldLayoutId id="2147486418" r:id="rId47"/>
    <p:sldLayoutId id="2147486419" r:id="rId48"/>
    <p:sldLayoutId id="2147486420" r:id="rId49"/>
    <p:sldLayoutId id="2147486421" r:id="rId50"/>
    <p:sldLayoutId id="2147486422" r:id="rId51"/>
    <p:sldLayoutId id="2147486423" r:id="rId52"/>
    <p:sldLayoutId id="2147486424" r:id="rId53"/>
    <p:sldLayoutId id="2147486425" r:id="rId54"/>
    <p:sldLayoutId id="2147486426" r:id="rId55"/>
    <p:sldLayoutId id="2147486427" r:id="rId56"/>
    <p:sldLayoutId id="2147486428" r:id="rId57"/>
    <p:sldLayoutId id="2147486429" r:id="rId58"/>
  </p:sldLayoutIdLst>
  <p:hf hdr="0" ftr="0" dt="0"/>
  <p:txStyles>
    <p:titleStyle>
      <a:lvl1pPr algn="ctr" defTabSz="912813" rtl="0" eaLnBrk="0" fontAlgn="base" hangingPunct="0">
        <a:lnSpc>
          <a:spcPct val="86000"/>
        </a:lnSpc>
        <a:spcBef>
          <a:spcPct val="0"/>
        </a:spcBef>
        <a:spcAft>
          <a:spcPct val="0"/>
        </a:spcAft>
        <a:defRPr sz="2100" kern="800" spc="-40">
          <a:solidFill>
            <a:schemeClr val="tx1"/>
          </a:solidFill>
          <a:latin typeface="+mj-lt"/>
          <a:ea typeface="+mj-ea"/>
          <a:cs typeface="+mj-cs"/>
        </a:defRPr>
      </a:lvl1pPr>
      <a:lvl2pPr algn="ctr" defTabSz="912813" rtl="0" eaLnBrk="0" fontAlgn="base" hangingPunct="0">
        <a:lnSpc>
          <a:spcPct val="86000"/>
        </a:lnSpc>
        <a:spcBef>
          <a:spcPct val="0"/>
        </a:spcBef>
        <a:spcAft>
          <a:spcPct val="0"/>
        </a:spcAft>
        <a:defRPr sz="2100">
          <a:solidFill>
            <a:schemeClr val="tx1"/>
          </a:solidFill>
          <a:latin typeface="Open Sans Light"/>
        </a:defRPr>
      </a:lvl2pPr>
      <a:lvl3pPr algn="ctr" defTabSz="912813" rtl="0" eaLnBrk="0" fontAlgn="base" hangingPunct="0">
        <a:lnSpc>
          <a:spcPct val="86000"/>
        </a:lnSpc>
        <a:spcBef>
          <a:spcPct val="0"/>
        </a:spcBef>
        <a:spcAft>
          <a:spcPct val="0"/>
        </a:spcAft>
        <a:defRPr sz="2100">
          <a:solidFill>
            <a:schemeClr val="tx1"/>
          </a:solidFill>
          <a:latin typeface="Open Sans Light"/>
        </a:defRPr>
      </a:lvl3pPr>
      <a:lvl4pPr algn="ctr" defTabSz="912813" rtl="0" eaLnBrk="0" fontAlgn="base" hangingPunct="0">
        <a:lnSpc>
          <a:spcPct val="86000"/>
        </a:lnSpc>
        <a:spcBef>
          <a:spcPct val="0"/>
        </a:spcBef>
        <a:spcAft>
          <a:spcPct val="0"/>
        </a:spcAft>
        <a:defRPr sz="2100">
          <a:solidFill>
            <a:schemeClr val="tx1"/>
          </a:solidFill>
          <a:latin typeface="Open Sans Light"/>
        </a:defRPr>
      </a:lvl4pPr>
      <a:lvl5pPr algn="ctr" defTabSz="912813" rtl="0" eaLnBrk="0" fontAlgn="base" hangingPunct="0">
        <a:lnSpc>
          <a:spcPct val="86000"/>
        </a:lnSpc>
        <a:spcBef>
          <a:spcPct val="0"/>
        </a:spcBef>
        <a:spcAft>
          <a:spcPct val="0"/>
        </a:spcAft>
        <a:defRPr sz="2100">
          <a:solidFill>
            <a:schemeClr val="tx1"/>
          </a:solidFill>
          <a:latin typeface="Open Sans Light"/>
        </a:defRPr>
      </a:lvl5pPr>
      <a:lvl6pPr marL="457200" algn="ctr" defTabSz="912813" rtl="0" fontAlgn="base">
        <a:lnSpc>
          <a:spcPct val="86000"/>
        </a:lnSpc>
        <a:spcBef>
          <a:spcPct val="0"/>
        </a:spcBef>
        <a:spcAft>
          <a:spcPct val="0"/>
        </a:spcAft>
        <a:defRPr sz="2100">
          <a:solidFill>
            <a:schemeClr val="tx1"/>
          </a:solidFill>
          <a:latin typeface="Open Sans Light"/>
        </a:defRPr>
      </a:lvl6pPr>
      <a:lvl7pPr marL="914400" algn="ctr" defTabSz="912813" rtl="0" fontAlgn="base">
        <a:lnSpc>
          <a:spcPct val="86000"/>
        </a:lnSpc>
        <a:spcBef>
          <a:spcPct val="0"/>
        </a:spcBef>
        <a:spcAft>
          <a:spcPct val="0"/>
        </a:spcAft>
        <a:defRPr sz="2100">
          <a:solidFill>
            <a:schemeClr val="tx1"/>
          </a:solidFill>
          <a:latin typeface="Open Sans Light"/>
        </a:defRPr>
      </a:lvl7pPr>
      <a:lvl8pPr marL="1371600" algn="ctr" defTabSz="912813" rtl="0" fontAlgn="base">
        <a:lnSpc>
          <a:spcPct val="86000"/>
        </a:lnSpc>
        <a:spcBef>
          <a:spcPct val="0"/>
        </a:spcBef>
        <a:spcAft>
          <a:spcPct val="0"/>
        </a:spcAft>
        <a:defRPr sz="2100">
          <a:solidFill>
            <a:schemeClr val="tx1"/>
          </a:solidFill>
          <a:latin typeface="Open Sans Light"/>
        </a:defRPr>
      </a:lvl8pPr>
      <a:lvl9pPr marL="1828800" algn="ctr" defTabSz="912813" rtl="0" fontAlgn="base">
        <a:lnSpc>
          <a:spcPct val="86000"/>
        </a:lnSpc>
        <a:spcBef>
          <a:spcPct val="0"/>
        </a:spcBef>
        <a:spcAft>
          <a:spcPct val="0"/>
        </a:spcAft>
        <a:defRPr sz="2100">
          <a:solidFill>
            <a:schemeClr val="tx1"/>
          </a:solidFill>
          <a:latin typeface="Open Sans Light"/>
        </a:defRPr>
      </a:lvl9pPr>
    </p:titleStyle>
    <p:bodyStyle>
      <a:lvl1pPr marL="169863" indent="-169863" algn="l" defTabSz="912813" rtl="0" eaLnBrk="0" fontAlgn="base" hangingPunct="0">
        <a:spcBef>
          <a:spcPct val="20000"/>
        </a:spcBef>
        <a:spcAft>
          <a:spcPct val="0"/>
        </a:spcAft>
        <a:buClr>
          <a:schemeClr val="accent1"/>
        </a:buClr>
        <a:buFont typeface="Arial" panose="020B0604020202020204" pitchFamily="34" charset="0"/>
        <a:buChar char="•"/>
        <a:defRPr sz="1500" kern="800" spc="-10">
          <a:solidFill>
            <a:schemeClr val="tx1"/>
          </a:solidFill>
          <a:latin typeface="+mn-lt"/>
          <a:ea typeface="+mn-ea"/>
          <a:cs typeface="+mn-cs"/>
        </a:defRPr>
      </a:lvl1pPr>
      <a:lvl2pPr marL="342900" indent="-171450"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2pPr>
      <a:lvl3pPr marL="514350" indent="-169863"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3pPr>
      <a:lvl4pPr marL="685800" indent="-169863"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4pPr>
      <a:lvl5pPr marL="857250" indent="-169863" algn="l" defTabSz="912813" rtl="0" eaLnBrk="0" fontAlgn="base" hangingPunct="0">
        <a:spcBef>
          <a:spcPct val="20000"/>
        </a:spcBef>
        <a:spcAft>
          <a:spcPct val="0"/>
        </a:spcAft>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a:extLst>
              <a:ext uri="{FF2B5EF4-FFF2-40B4-BE49-F238E27FC236}">
                <a16:creationId xmlns:a16="http://schemas.microsoft.com/office/drawing/2014/main" id="{B12BA467-B4CD-35EA-56B6-E242D7E38AFD}"/>
              </a:ext>
              <a:ext uri="{C183D7F6-B498-43B3-948B-1728B52AA6E4}">
                <adec:decorative xmlns:adec="http://schemas.microsoft.com/office/drawing/2017/decorative" val="1"/>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t="-18262"/>
          <a:stretch>
            <a:fillRect/>
          </a:stretch>
        </p:blipFill>
        <p:spPr bwMode="auto">
          <a:xfrm>
            <a:off x="114300" y="6194425"/>
            <a:ext cx="8915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8684C1E5-3078-C0FC-E059-97464BA340D7}"/>
              </a:ext>
            </a:extLst>
          </p:cNvPr>
          <p:cNvSpPr>
            <a:spLocks noGrp="1"/>
          </p:cNvSpPr>
          <p:nvPr>
            <p:ph type="sldNum" sz="quarter" idx="4"/>
          </p:nvPr>
        </p:nvSpPr>
        <p:spPr>
          <a:xfrm>
            <a:off x="6796088" y="6194425"/>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pPr>
              <a:defRPr/>
            </a:pPr>
            <a:fld id="{1564E98E-30C8-437F-BBAA-77CD23C3B7D2}" type="slidenum">
              <a:rPr lang="en-US"/>
              <a:pPr>
                <a:defRPr/>
              </a:pPr>
              <a:t>‹#›</a:t>
            </a:fld>
            <a:endParaRPr lang="en-US" dirty="0"/>
          </a:p>
        </p:txBody>
      </p:sp>
      <p:sp>
        <p:nvSpPr>
          <p:cNvPr id="2" name="Title Placeholder 1">
            <a:extLst>
              <a:ext uri="{FF2B5EF4-FFF2-40B4-BE49-F238E27FC236}">
                <a16:creationId xmlns:a16="http://schemas.microsoft.com/office/drawing/2014/main" id="{CFF792F7-F6B9-B3B8-4912-D8078C19624D}"/>
              </a:ext>
            </a:extLst>
          </p:cNvPr>
          <p:cNvSpPr>
            <a:spLocks noGrp="1"/>
          </p:cNvSpPr>
          <p:nvPr>
            <p:ph type="title"/>
          </p:nvPr>
        </p:nvSpPr>
        <p:spPr>
          <a:xfrm>
            <a:off x="628650" y="530225"/>
            <a:ext cx="7886700" cy="11604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101" name="Text Placeholder 2">
            <a:extLst>
              <a:ext uri="{FF2B5EF4-FFF2-40B4-BE49-F238E27FC236}">
                <a16:creationId xmlns:a16="http://schemas.microsoft.com/office/drawing/2014/main" id="{22CEEAC5-89AC-83D2-424A-2D07A82CF95B}"/>
              </a:ext>
            </a:extLst>
          </p:cNvPr>
          <p:cNvSpPr>
            <a:spLocks noGrp="1" noChangeArrowheads="1"/>
          </p:cNvSpPr>
          <p:nvPr>
            <p:ph type="body" idx="1"/>
          </p:nvPr>
        </p:nvSpPr>
        <p:spPr bwMode="auto">
          <a:xfrm>
            <a:off x="628650" y="1825625"/>
            <a:ext cx="78867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51FA19F6-EE2D-1244-6EC5-EF2C624E6249}"/>
              </a:ext>
            </a:extLst>
          </p:cNvPr>
          <p:cNvSpPr>
            <a:spLocks noGrp="1"/>
          </p:cNvSpPr>
          <p:nvPr>
            <p:ph type="ftr" sz="quarter" idx="3"/>
          </p:nvPr>
        </p:nvSpPr>
        <p:spPr>
          <a:xfrm>
            <a:off x="3028950" y="6194425"/>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pPr>
              <a:defRPr/>
            </a:pPr>
            <a:endParaRPr lang="en-US"/>
          </a:p>
        </p:txBody>
      </p:sp>
      <p:sp>
        <p:nvSpPr>
          <p:cNvPr id="10" name="Rectangle 9" descr="&quot;&quot;">
            <a:extLst>
              <a:ext uri="{FF2B5EF4-FFF2-40B4-BE49-F238E27FC236}">
                <a16:creationId xmlns:a16="http://schemas.microsoft.com/office/drawing/2014/main" id="{5C9B336A-FA8D-F9D6-8615-1B5F6CDCD234}"/>
              </a:ext>
            </a:extLst>
          </p:cNvPr>
          <p:cNvSpPr/>
          <p:nvPr userDrawn="1"/>
        </p:nvSpPr>
        <p:spPr>
          <a:xfrm>
            <a:off x="0" y="6135688"/>
            <a:ext cx="454025" cy="7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4104" name="Group 13">
            <a:extLst>
              <a:ext uri="{FF2B5EF4-FFF2-40B4-BE49-F238E27FC236}">
                <a16:creationId xmlns:a16="http://schemas.microsoft.com/office/drawing/2014/main" id="{75E2EDDF-BFD9-7A6F-881F-35C0AF01B4A1}"/>
              </a:ext>
              <a:ext uri="{C183D7F6-B498-43B3-948B-1728B52AA6E4}">
                <adec:decorative xmlns:adec="http://schemas.microsoft.com/office/drawing/2017/decorative" val="1"/>
              </a:ext>
            </a:extLst>
          </p:cNvPr>
          <p:cNvGrpSpPr>
            <a:grpSpLocks/>
          </p:cNvGrpSpPr>
          <p:nvPr userDrawn="1"/>
        </p:nvGrpSpPr>
        <p:grpSpPr bwMode="auto">
          <a:xfrm>
            <a:off x="111125" y="119063"/>
            <a:ext cx="8918575" cy="330200"/>
            <a:chOff x="147204" y="119502"/>
            <a:chExt cx="11892396" cy="329742"/>
          </a:xfrm>
        </p:grpSpPr>
        <p:sp>
          <p:nvSpPr>
            <p:cNvPr id="11" name="Rectangle 10">
              <a:extLst>
                <a:ext uri="{FF2B5EF4-FFF2-40B4-BE49-F238E27FC236}">
                  <a16:creationId xmlns:a16="http://schemas.microsoft.com/office/drawing/2014/main" id="{EBF1836F-42F3-3D6F-6541-3E1741F94782}"/>
                </a:ext>
              </a:extLst>
            </p:cNvPr>
            <p:cNvSpPr/>
            <p:nvPr userDrawn="1"/>
          </p:nvSpPr>
          <p:spPr>
            <a:xfrm>
              <a:off x="11912590" y="119502"/>
              <a:ext cx="127010"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 name="Rectangle 11">
              <a:extLst>
                <a:ext uri="{FF2B5EF4-FFF2-40B4-BE49-F238E27FC236}">
                  <a16:creationId xmlns:a16="http://schemas.microsoft.com/office/drawing/2014/main" id="{5D93F665-D3A3-F67C-E47C-885524D7E2D5}"/>
                </a:ext>
              </a:extLst>
            </p:cNvPr>
            <p:cNvSpPr/>
            <p:nvPr userDrawn="1"/>
          </p:nvSpPr>
          <p:spPr>
            <a:xfrm rot="5400000">
              <a:off x="5966486" y="-5699779"/>
              <a:ext cx="126824" cy="11765386"/>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3" name="Rectangle 12">
              <a:extLst>
                <a:ext uri="{FF2B5EF4-FFF2-40B4-BE49-F238E27FC236}">
                  <a16:creationId xmlns:a16="http://schemas.microsoft.com/office/drawing/2014/main" id="{BF65F04F-919C-3089-0B39-042C5ED6F1C3}"/>
                </a:ext>
              </a:extLst>
            </p:cNvPr>
            <p:cNvSpPr/>
            <p:nvPr userDrawn="1"/>
          </p:nvSpPr>
          <p:spPr>
            <a:xfrm>
              <a:off x="147204" y="119502"/>
              <a:ext cx="127010"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15" name="Rectangle 14" descr="&quot;&quot;">
            <a:extLst>
              <a:ext uri="{FF2B5EF4-FFF2-40B4-BE49-F238E27FC236}">
                <a16:creationId xmlns:a16="http://schemas.microsoft.com/office/drawing/2014/main" id="{BAEA8638-6AFD-125F-1649-4062EA65D2F8}"/>
              </a:ext>
            </a:extLst>
          </p:cNvPr>
          <p:cNvSpPr/>
          <p:nvPr userDrawn="1"/>
        </p:nvSpPr>
        <p:spPr>
          <a:xfrm>
            <a:off x="8934450" y="6276975"/>
            <a:ext cx="95250" cy="441325"/>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4106" name="Picture 15">
            <a:extLst>
              <a:ext uri="{FF2B5EF4-FFF2-40B4-BE49-F238E27FC236}">
                <a16:creationId xmlns:a16="http://schemas.microsoft.com/office/drawing/2014/main" id="{DD40E2F2-A659-B008-A593-06FAD834A06C}"/>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9538" y="6448425"/>
            <a:ext cx="2682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F4CCD033-9C14-BC43-2C3F-19CFD9E8E6B6}"/>
              </a:ext>
            </a:extLst>
          </p:cNvPr>
          <p:cNvSpPr>
            <a:spLocks noGrp="1"/>
          </p:cNvSpPr>
          <p:nvPr>
            <p:ph type="dt" sz="half" idx="2"/>
          </p:nvPr>
        </p:nvSpPr>
        <p:spPr>
          <a:xfrm>
            <a:off x="390525" y="6194425"/>
            <a:ext cx="1795463"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pPr>
              <a:defRPr/>
            </a:pPr>
            <a:fld id="{823D8CC9-02D2-4419-A33A-E1A8B6DCEB97}" type="datetime4">
              <a:rPr lang="en-US"/>
              <a:pPr>
                <a:defRPr/>
              </a:pPr>
              <a:t>April 15, 2024</a:t>
            </a:fld>
            <a:endParaRPr lang="en-US" dirty="0"/>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62" r:id="rId4"/>
    <p:sldLayoutId id="2147486463" r:id="rId5"/>
    <p:sldLayoutId id="2147486464" r:id="rId6"/>
    <p:sldLayoutId id="2147486465" r:id="rId7"/>
    <p:sldLayoutId id="2147486430" r:id="rId8"/>
    <p:sldLayoutId id="2147486431" r:id="rId9"/>
    <p:sldLayoutId id="2147486432" r:id="rId10"/>
    <p:sldLayoutId id="2147486433" r:id="rId11"/>
    <p:sldLayoutId id="2147486434" r:id="rId12"/>
    <p:sldLayoutId id="2147486466" r:id="rId13"/>
    <p:sldLayoutId id="2147486435" r:id="rId14"/>
    <p:sldLayoutId id="2147486436" r:id="rId15"/>
    <p:sldLayoutId id="2147486467" r:id="rId16"/>
    <p:sldLayoutId id="2147486468" r:id="rId17"/>
  </p:sldLayoutIdLst>
  <p:hf hdr="0" ftr="0" dt="0"/>
  <p:txStyles>
    <p:titleStyle>
      <a:lvl1pPr algn="ctr" defTabSz="685800" rtl="0" eaLnBrk="0" fontAlgn="base" hangingPunct="0">
        <a:lnSpc>
          <a:spcPct val="90000"/>
        </a:lnSpc>
        <a:spcBef>
          <a:spcPct val="0"/>
        </a:spcBef>
        <a:spcAft>
          <a:spcPct val="0"/>
        </a:spcAft>
        <a:defRPr sz="2700" b="1" kern="1200" spc="-75">
          <a:solidFill>
            <a:srgbClr val="003F80"/>
          </a:solidFill>
          <a:latin typeface="Source Sans Pro" charset="0"/>
          <a:ea typeface="Source Sans Pro" charset="0"/>
          <a:cs typeface="Source Sans Pro" charset="0"/>
        </a:defRPr>
      </a:lvl1pPr>
      <a:lvl2pPr algn="ctr" defTabSz="685800" rtl="0" eaLnBrk="0" fontAlgn="base" hangingPunct="0">
        <a:lnSpc>
          <a:spcPct val="90000"/>
        </a:lnSpc>
        <a:spcBef>
          <a:spcPct val="0"/>
        </a:spcBef>
        <a:spcAft>
          <a:spcPct val="0"/>
        </a:spcAft>
        <a:defRPr sz="2700" b="1">
          <a:solidFill>
            <a:srgbClr val="003F80"/>
          </a:solidFill>
          <a:latin typeface="Source Sans Pro" pitchFamily="34" charset="0"/>
          <a:cs typeface="Source Sans Pro" pitchFamily="34" charset="0"/>
        </a:defRPr>
      </a:lvl2pPr>
      <a:lvl3pPr algn="ctr" defTabSz="685800" rtl="0" eaLnBrk="0" fontAlgn="base" hangingPunct="0">
        <a:lnSpc>
          <a:spcPct val="90000"/>
        </a:lnSpc>
        <a:spcBef>
          <a:spcPct val="0"/>
        </a:spcBef>
        <a:spcAft>
          <a:spcPct val="0"/>
        </a:spcAft>
        <a:defRPr sz="2700" b="1">
          <a:solidFill>
            <a:srgbClr val="003F80"/>
          </a:solidFill>
          <a:latin typeface="Source Sans Pro" pitchFamily="34" charset="0"/>
          <a:cs typeface="Source Sans Pro" pitchFamily="34" charset="0"/>
        </a:defRPr>
      </a:lvl3pPr>
      <a:lvl4pPr algn="ctr" defTabSz="685800" rtl="0" eaLnBrk="0" fontAlgn="base" hangingPunct="0">
        <a:lnSpc>
          <a:spcPct val="90000"/>
        </a:lnSpc>
        <a:spcBef>
          <a:spcPct val="0"/>
        </a:spcBef>
        <a:spcAft>
          <a:spcPct val="0"/>
        </a:spcAft>
        <a:defRPr sz="2700" b="1">
          <a:solidFill>
            <a:srgbClr val="003F80"/>
          </a:solidFill>
          <a:latin typeface="Source Sans Pro" pitchFamily="34" charset="0"/>
          <a:cs typeface="Source Sans Pro" pitchFamily="34" charset="0"/>
        </a:defRPr>
      </a:lvl4pPr>
      <a:lvl5pPr algn="ctr" defTabSz="685800" rtl="0" eaLnBrk="0" fontAlgn="base" hangingPunct="0">
        <a:lnSpc>
          <a:spcPct val="90000"/>
        </a:lnSpc>
        <a:spcBef>
          <a:spcPct val="0"/>
        </a:spcBef>
        <a:spcAft>
          <a:spcPct val="0"/>
        </a:spcAft>
        <a:defRPr sz="2700" b="1">
          <a:solidFill>
            <a:srgbClr val="003F80"/>
          </a:solidFill>
          <a:latin typeface="Source Sans Pro" pitchFamily="34" charset="0"/>
          <a:cs typeface="Source Sans Pro" pitchFamily="34" charset="0"/>
        </a:defRPr>
      </a:lvl5pPr>
      <a:lvl6pPr marL="457200" algn="ctr" defTabSz="685800" rtl="0" fontAlgn="base">
        <a:lnSpc>
          <a:spcPct val="90000"/>
        </a:lnSpc>
        <a:spcBef>
          <a:spcPct val="0"/>
        </a:spcBef>
        <a:spcAft>
          <a:spcPct val="0"/>
        </a:spcAft>
        <a:defRPr sz="2700" b="1">
          <a:solidFill>
            <a:srgbClr val="003F80"/>
          </a:solidFill>
          <a:latin typeface="Source Sans Pro" pitchFamily="34" charset="0"/>
          <a:cs typeface="Source Sans Pro" pitchFamily="34" charset="0"/>
        </a:defRPr>
      </a:lvl6pPr>
      <a:lvl7pPr marL="914400" algn="ctr" defTabSz="685800" rtl="0" fontAlgn="base">
        <a:lnSpc>
          <a:spcPct val="90000"/>
        </a:lnSpc>
        <a:spcBef>
          <a:spcPct val="0"/>
        </a:spcBef>
        <a:spcAft>
          <a:spcPct val="0"/>
        </a:spcAft>
        <a:defRPr sz="2700" b="1">
          <a:solidFill>
            <a:srgbClr val="003F80"/>
          </a:solidFill>
          <a:latin typeface="Source Sans Pro" pitchFamily="34" charset="0"/>
          <a:cs typeface="Source Sans Pro" pitchFamily="34" charset="0"/>
        </a:defRPr>
      </a:lvl7pPr>
      <a:lvl8pPr marL="1371600" algn="ctr" defTabSz="685800" rtl="0" fontAlgn="base">
        <a:lnSpc>
          <a:spcPct val="90000"/>
        </a:lnSpc>
        <a:spcBef>
          <a:spcPct val="0"/>
        </a:spcBef>
        <a:spcAft>
          <a:spcPct val="0"/>
        </a:spcAft>
        <a:defRPr sz="2700" b="1">
          <a:solidFill>
            <a:srgbClr val="003F80"/>
          </a:solidFill>
          <a:latin typeface="Source Sans Pro" pitchFamily="34" charset="0"/>
          <a:cs typeface="Source Sans Pro" pitchFamily="34" charset="0"/>
        </a:defRPr>
      </a:lvl8pPr>
      <a:lvl9pPr marL="1828800" algn="ctr" defTabSz="685800" rtl="0" fontAlgn="base">
        <a:lnSpc>
          <a:spcPct val="90000"/>
        </a:lnSpc>
        <a:spcBef>
          <a:spcPct val="0"/>
        </a:spcBef>
        <a:spcAft>
          <a:spcPct val="0"/>
        </a:spcAft>
        <a:defRPr sz="2700" b="1">
          <a:solidFill>
            <a:srgbClr val="003F80"/>
          </a:solidFill>
          <a:latin typeface="Source Sans Pro" pitchFamily="34" charset="0"/>
          <a:cs typeface="Source Sans Pro"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urce Sans Pro" charset="0"/>
          <a:ea typeface="Source Sans Pro" charset="0"/>
          <a:cs typeface="Source Sans Pro"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19"/>
          <a:srcRect t="-18262"/>
          <a:stretch/>
        </p:blipFill>
        <p:spPr>
          <a:xfrm>
            <a:off x="114300" y="6194301"/>
            <a:ext cx="8915400" cy="527175"/>
          </a:xfrm>
          <a:prstGeom prst="rect">
            <a:avLst/>
          </a:prstGeom>
        </p:spPr>
      </p:pic>
      <p:sp>
        <p:nvSpPr>
          <p:cNvPr id="6" name="Slide Number Placeholder 5"/>
          <p:cNvSpPr>
            <a:spLocks noGrp="1"/>
          </p:cNvSpPr>
          <p:nvPr>
            <p:ph type="sldNum" sz="quarter" idx="4"/>
          </p:nvPr>
        </p:nvSpPr>
        <p:spPr>
          <a:xfrm>
            <a:off x="6796510" y="6194301"/>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530650"/>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1"/>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descr="&quot;&quot;"/>
          <p:cNvSpPr/>
          <p:nvPr userDrawn="1"/>
        </p:nvSpPr>
        <p:spPr>
          <a:xfrm>
            <a:off x="0" y="6135624"/>
            <a:ext cx="454446"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descr="&quot;&quot;"/>
          <p:cNvGrpSpPr/>
          <p:nvPr userDrawn="1"/>
        </p:nvGrpSpPr>
        <p:grpSpPr>
          <a:xfrm>
            <a:off x="110403" y="119502"/>
            <a:ext cx="8919297"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grpSp>
      <p:sp>
        <p:nvSpPr>
          <p:cNvPr id="15" name="Rectangle 14" descr="&quot;&quot;"/>
          <p:cNvSpPr/>
          <p:nvPr userDrawn="1"/>
        </p:nvSpPr>
        <p:spPr>
          <a:xfrm>
            <a:off x="8934903" y="6277140"/>
            <a:ext cx="94797"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pic>
        <p:nvPicPr>
          <p:cNvPr id="16" name="Picture 1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997" y="6448923"/>
            <a:ext cx="267474" cy="272601"/>
          </a:xfrm>
          <a:prstGeom prst="rect">
            <a:avLst/>
          </a:prstGeom>
        </p:spPr>
      </p:pic>
      <p:sp>
        <p:nvSpPr>
          <p:cNvPr id="4" name="Date Placeholder 3"/>
          <p:cNvSpPr>
            <a:spLocks noGrp="1"/>
          </p:cNvSpPr>
          <p:nvPr>
            <p:ph type="dt" sz="half" idx="2"/>
          </p:nvPr>
        </p:nvSpPr>
        <p:spPr>
          <a:xfrm>
            <a:off x="390920" y="6194301"/>
            <a:ext cx="179581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15, 2024</a:t>
            </a:fld>
            <a:endParaRPr lang="en-US" dirty="0"/>
          </a:p>
        </p:txBody>
      </p:sp>
    </p:spTree>
    <p:extLst>
      <p:ext uri="{BB962C8B-B14F-4D97-AF65-F5344CB8AC3E}">
        <p14:creationId xmlns:p14="http://schemas.microsoft.com/office/powerpoint/2010/main" val="672822096"/>
      </p:ext>
    </p:extLst>
  </p:cSld>
  <p:clrMap bg1="lt1" tx1="dk1" bg2="lt2" tx2="dk2" accent1="accent1" accent2="accent2" accent3="accent3" accent4="accent4" accent5="accent5" accent6="accent6" hlink="hlink" folHlink="folHlink"/>
  <p:sldLayoutIdLst>
    <p:sldLayoutId id="2147486470" r:id="rId1"/>
    <p:sldLayoutId id="2147486471" r:id="rId2"/>
    <p:sldLayoutId id="2147486472" r:id="rId3"/>
    <p:sldLayoutId id="2147486473" r:id="rId4"/>
    <p:sldLayoutId id="2147486474" r:id="rId5"/>
    <p:sldLayoutId id="2147486475" r:id="rId6"/>
    <p:sldLayoutId id="2147486476" r:id="rId7"/>
    <p:sldLayoutId id="2147486477" r:id="rId8"/>
    <p:sldLayoutId id="2147486478" r:id="rId9"/>
    <p:sldLayoutId id="2147486479" r:id="rId10"/>
    <p:sldLayoutId id="2147486480" r:id="rId11"/>
    <p:sldLayoutId id="2147486481" r:id="rId12"/>
    <p:sldLayoutId id="2147486482" r:id="rId13"/>
    <p:sldLayoutId id="2147486483" r:id="rId14"/>
    <p:sldLayoutId id="2147486484" r:id="rId15"/>
    <p:sldLayoutId id="2147486485" r:id="rId16"/>
    <p:sldLayoutId id="2147486486" r:id="rId17"/>
  </p:sldLayoutIdLst>
  <p:hf hdr="0" ftr="0" dt="0"/>
  <p:txStyles>
    <p:titleStyle>
      <a:lvl1pPr algn="ctr" defTabSz="685800"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hallways.cap.gsa.gov/app/#/gateway/federal-osdbu-directors-interagency-council/10172/members"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hyperlink" Target="http://www.sba.gov/contracting" TargetMode="External"/><Relationship Id="rId5" Type="http://schemas.openxmlformats.org/officeDocument/2006/relationships/hyperlink" Target="https://americassbdc.org/" TargetMode="External"/><Relationship Id="rId4" Type="http://schemas.openxmlformats.org/officeDocument/2006/relationships/hyperlink" Target="http://www.apexaccelerators.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WBlaney@udel.edu" TargetMode="External"/><Relationship Id="rId2" Type="http://schemas.openxmlformats.org/officeDocument/2006/relationships/hyperlink" Target="http://www.apexaccelerators.us/" TargetMode="External"/><Relationship Id="rId1" Type="http://schemas.openxmlformats.org/officeDocument/2006/relationships/slideLayout" Target="../slideLayouts/slideLayout150.xml"/><Relationship Id="rId4" Type="http://schemas.openxmlformats.org/officeDocument/2006/relationships/hyperlink" Target="mailto:shavonne.white@delaware.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ennifer.Pilcher@SB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bc.trueaccesscapital.org/workshop.aspx?ekey=1440020" TargetMode="External"/><Relationship Id="rId2" Type="http://schemas.openxmlformats.org/officeDocument/2006/relationships/hyperlink" Target="https://www.sba.gov/event/43153" TargetMode="External"/><Relationship Id="rId1" Type="http://schemas.openxmlformats.org/officeDocument/2006/relationships/slideLayout" Target="../slideLayouts/slideLayout161.xml"/></Relationships>
</file>

<file path=ppt/slides/_rels/slide21.xml.rels><?xml version="1.0" encoding="UTF-8" standalone="yes"?>
<Relationships xmlns="http://schemas.openxmlformats.org/package/2006/relationships"><Relationship Id="rId3" Type="http://schemas.openxmlformats.org/officeDocument/2006/relationships/hyperlink" Target="mailto:Jennifer.Pilcher@sba.gov" TargetMode="External"/><Relationship Id="rId2" Type="http://schemas.openxmlformats.org/officeDocument/2006/relationships/hyperlink" Target="mailto:Michelle.Harris@sba.gov" TargetMode="External"/><Relationship Id="rId1" Type="http://schemas.openxmlformats.org/officeDocument/2006/relationships/slideLayout" Target="../slideLayouts/slideLayout144.xml"/><Relationship Id="rId5" Type="http://schemas.openxmlformats.org/officeDocument/2006/relationships/hyperlink" Target="mailto:Michael.Rossi@sba.gov" TargetMode="External"/><Relationship Id="rId4" Type="http://schemas.openxmlformats.org/officeDocument/2006/relationships/hyperlink" Target="mailto:Ellyn.Herbert@sb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fedgov.dnb.com/webform" TargetMode="External"/><Relationship Id="rId7" Type="http://schemas.openxmlformats.org/officeDocument/2006/relationships/hyperlink" Target="https://cage.dla.mil/Home/UsageAgree"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hyperlink" Target="http://www.sam.gov/"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www.acquisition.gov/disaster-response-registry" TargetMode="External"/><Relationship Id="rId2" Type="http://schemas.openxmlformats.org/officeDocument/2006/relationships/hyperlink" Target="https://gcc01.safelinks.protection.outlook.com/?url=http%3A%2F%2Fwww.sam.gov%2F&amp;data=02%7C01%7Cshivani.dubey%40sba.gov%7Cfd3fa95e6e5b4e948a6f08d7d036e85d%7C3c89fd8a7f684667aa1541ebf2208961%7C1%7C0%7C637206806556524117&amp;sdata=yqXTxof%2BuegoGO1aj1Gih7ytvSMAy7Xz5BJp2HPi9jA%3D&amp;reserved=0" TargetMode="Externa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gcc01.safelinks.protection.outlook.com/?url=https%3A%2F%2Fwww.sam.gov%2F&amp;data=02%7C01%7Cshivani.dubey%40sba.gov%7Cfd3fa95e6e5b4e948a6f08d7d036e85d%7C3c89fd8a7f684667aa1541ebf2208961%7C1%7C0%7C637206806556534112&amp;sdata=rIIYbY6gyA3gzoCMhUkED5dHOQ49Degjel%2F61xpPTTU%3D&amp;reserved=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hyperlink" Target="https://www.sba.gov/document/support--directory-federal-government-prime-contractors-subcontracting-plans" TargetMode="Externa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eweb1.sba.gov/subnet/client/dsp_Landing.cfm" TargetMode="External"/><Relationship Id="rId11" Type="http://schemas.openxmlformats.org/officeDocument/2006/relationships/hyperlink" Target="https://business.defense.gov/" TargetMode="External"/><Relationship Id="rId5" Type="http://schemas.openxmlformats.org/officeDocument/2006/relationships/hyperlink" Target="http://web.sba.gov/pro-net/search/dsp_dsbs.cfm" TargetMode="External"/><Relationship Id="rId10" Type="http://schemas.openxmlformats.org/officeDocument/2006/relationships/hyperlink" Target="https://www.gsa.gov/small-business/find-and-pursue-government-contracts/seek-opportunities/subcontracting-directory-for-small-businesses" TargetMode="External"/><Relationship Id="rId4" Type="http://schemas.openxmlformats.org/officeDocument/2006/relationships/hyperlink" Target="https://beta.sam.gov/" TargetMode="External"/><Relationship Id="rId9" Type="http://schemas.openxmlformats.org/officeDocument/2006/relationships/hyperlink" Target="https://www.usaspending.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a:xfrm>
            <a:off x="364113" y="222654"/>
            <a:ext cx="8415774" cy="521806"/>
          </a:xfrm>
        </p:spPr>
        <p:txBody>
          <a:bodyPr>
            <a:normAutofit/>
          </a:bodyPr>
          <a:lstStyle/>
          <a:p>
            <a:r>
              <a:rPr lang="en-US" sz="2800">
                <a:solidFill>
                  <a:srgbClr val="002E6D"/>
                </a:solidFill>
              </a:rPr>
              <a:t>Competition Types to Win Government Contracts</a:t>
            </a:r>
          </a:p>
        </p:txBody>
      </p:sp>
      <p:pic>
        <p:nvPicPr>
          <p:cNvPr id="15" name="Picture 14" descr="Icon of an &quot;Open&quot; sign.">
            <a:extLst>
              <a:ext uri="{FF2B5EF4-FFF2-40B4-BE49-F238E27FC236}">
                <a16:creationId xmlns:a16="http://schemas.microsoft.com/office/drawing/2014/main" id="{C7652494-4D38-4438-BDD8-10083F01C261}"/>
              </a:ext>
            </a:extLst>
          </p:cNvPr>
          <p:cNvPicPr>
            <a:picLocks noChangeAspect="1"/>
          </p:cNvPicPr>
          <p:nvPr/>
        </p:nvPicPr>
        <p:blipFill>
          <a:blip r:embed="rId3"/>
          <a:stretch>
            <a:fillRect/>
          </a:stretch>
        </p:blipFill>
        <p:spPr>
          <a:xfrm>
            <a:off x="666098" y="834504"/>
            <a:ext cx="1737360" cy="1737360"/>
          </a:xfrm>
          <a:prstGeom prst="rect">
            <a:avLst/>
          </a:prstGeom>
        </p:spPr>
      </p:pic>
      <p:sp>
        <p:nvSpPr>
          <p:cNvPr id="8" name="Text Placeholder 3">
            <a:extLst>
              <a:ext uri="{FF2B5EF4-FFF2-40B4-BE49-F238E27FC236}">
                <a16:creationId xmlns:a16="http://schemas.microsoft.com/office/drawing/2014/main" id="{958611DE-A08F-4E8E-9CB2-42BC678C3E56}"/>
              </a:ext>
            </a:extLst>
          </p:cNvPr>
          <p:cNvSpPr txBox="1">
            <a:spLocks/>
          </p:cNvSpPr>
          <p:nvPr/>
        </p:nvSpPr>
        <p:spPr>
          <a:xfrm>
            <a:off x="364113" y="2472904"/>
            <a:ext cx="2576071" cy="16189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400" b="1">
                <a:solidFill>
                  <a:srgbClr val="002E6D"/>
                </a:solidFill>
                <a:latin typeface="Source Sans Pro" panose="020B0503030403020204"/>
              </a:rPr>
              <a:t>Full &amp; Open</a:t>
            </a:r>
          </a:p>
          <a:p>
            <a:pPr marL="171450" lvl="0" indent="-171450" algn="l">
              <a:spcBef>
                <a:spcPct val="20000"/>
              </a:spcBef>
              <a:buFont typeface="Arial" panose="020B0604020202020204" pitchFamily="34" charset="0"/>
              <a:buChar char="•"/>
              <a:defRPr/>
            </a:pPr>
            <a:r>
              <a:rPr lang="en-US" sz="1800">
                <a:solidFill>
                  <a:schemeClr val="tx1"/>
                </a:solidFill>
                <a:latin typeface="Source Sans Pro" panose="020B0503030403020204"/>
              </a:rPr>
              <a:t>Level playing field with full visibility</a:t>
            </a:r>
          </a:p>
          <a:p>
            <a:pPr marL="171450" lvl="0" indent="-171450" algn="l">
              <a:spcBef>
                <a:spcPct val="20000"/>
              </a:spcBef>
              <a:buFont typeface="Arial" panose="020B0604020202020204" pitchFamily="34" charset="0"/>
              <a:buChar char="•"/>
              <a:defRPr/>
            </a:pPr>
            <a:r>
              <a:rPr lang="en-US" sz="1800">
                <a:solidFill>
                  <a:schemeClr val="tx1"/>
                </a:solidFill>
                <a:latin typeface="Source Sans Pro" panose="020B0503030403020204"/>
              </a:rPr>
              <a:t>Any responsible </a:t>
            </a:r>
            <a:r>
              <a:rPr lang="en-US" sz="2000">
                <a:solidFill>
                  <a:schemeClr val="bg1"/>
                </a:solidFill>
                <a:latin typeface="Source Sans Pro" panose="020B0503030403020204"/>
              </a:rPr>
              <a:t>business</a:t>
            </a:r>
          </a:p>
        </p:txBody>
      </p:sp>
      <p:cxnSp>
        <p:nvCxnSpPr>
          <p:cNvPr id="28" name="Straight Connector 27">
            <a:extLst>
              <a:ext uri="{FF2B5EF4-FFF2-40B4-BE49-F238E27FC236}">
                <a16:creationId xmlns:a16="http://schemas.microsoft.com/office/drawing/2014/main" id="{052761F6-60E4-488D-8D1B-22D2A272754D}"/>
              </a:ext>
              <a:ext uri="{C183D7F6-B498-43B3-948B-1728B52AA6E4}">
                <adec:decorative xmlns:adec="http://schemas.microsoft.com/office/drawing/2017/decorative" val="1"/>
              </a:ext>
            </a:extLst>
          </p:cNvPr>
          <p:cNvCxnSpPr>
            <a:cxnSpLocks/>
          </p:cNvCxnSpPr>
          <p:nvPr/>
        </p:nvCxnSpPr>
        <p:spPr>
          <a:xfrm rot="5400000" flipV="1">
            <a:off x="584633" y="3634755"/>
            <a:ext cx="49377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descr="Icon of a checklist.">
            <a:extLst>
              <a:ext uri="{FF2B5EF4-FFF2-40B4-BE49-F238E27FC236}">
                <a16:creationId xmlns:a16="http://schemas.microsoft.com/office/drawing/2014/main" id="{53F97A03-DB0E-494A-823A-A9294C5570F4}"/>
              </a:ext>
            </a:extLst>
          </p:cNvPr>
          <p:cNvPicPr>
            <a:picLocks noChangeAspect="1"/>
          </p:cNvPicPr>
          <p:nvPr/>
        </p:nvPicPr>
        <p:blipFill>
          <a:blip r:embed="rId4"/>
          <a:stretch>
            <a:fillRect/>
          </a:stretch>
        </p:blipFill>
        <p:spPr>
          <a:xfrm>
            <a:off x="3390900" y="1084605"/>
            <a:ext cx="2133600" cy="1280160"/>
          </a:xfrm>
          <a:prstGeom prst="rect">
            <a:avLst/>
          </a:prstGeom>
        </p:spPr>
      </p:pic>
      <p:sp>
        <p:nvSpPr>
          <p:cNvPr id="9" name="Text Placeholder 3">
            <a:extLst>
              <a:ext uri="{FF2B5EF4-FFF2-40B4-BE49-F238E27FC236}">
                <a16:creationId xmlns:a16="http://schemas.microsoft.com/office/drawing/2014/main" id="{00A83EC7-8698-4111-A2FE-D896BD5B9B00}"/>
              </a:ext>
            </a:extLst>
          </p:cNvPr>
          <p:cNvSpPr txBox="1">
            <a:spLocks/>
          </p:cNvSpPr>
          <p:nvPr/>
        </p:nvSpPr>
        <p:spPr>
          <a:xfrm>
            <a:off x="3467101" y="2461022"/>
            <a:ext cx="2412120" cy="13111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400" b="1">
                <a:solidFill>
                  <a:srgbClr val="002E6D"/>
                </a:solidFill>
                <a:latin typeface="Source Sans Pro" panose="020B0503030403020204"/>
              </a:rPr>
              <a:t>Set-Asides</a:t>
            </a:r>
          </a:p>
          <a:p>
            <a:pPr marL="171450" lvl="0" indent="-171450" algn="l" defTabSz="914400">
              <a:spcBef>
                <a:spcPct val="20000"/>
              </a:spcBef>
              <a:buFont typeface="Arial" panose="020B0604020202020204" pitchFamily="34" charset="0"/>
              <a:buChar char="•"/>
              <a:defRPr/>
            </a:pPr>
            <a:r>
              <a:rPr lang="en-US" sz="1800">
                <a:solidFill>
                  <a:schemeClr val="tx1"/>
                </a:solidFill>
                <a:latin typeface="Source Sans Pro" panose="020B0503030403020204"/>
              </a:rPr>
              <a:t>Rule of Two</a:t>
            </a:r>
          </a:p>
          <a:p>
            <a:pPr marL="171450" lvl="0" indent="-171450" algn="l" defTabSz="914400">
              <a:spcBef>
                <a:spcPct val="20000"/>
              </a:spcBef>
              <a:buFont typeface="Arial" panose="020B0604020202020204" pitchFamily="34" charset="0"/>
              <a:buChar char="•"/>
              <a:defRPr/>
            </a:pPr>
            <a:r>
              <a:rPr lang="en-US" sz="1800">
                <a:solidFill>
                  <a:schemeClr val="tx1"/>
                </a:solidFill>
                <a:latin typeface="Source Sans Pro" panose="020B0503030403020204"/>
              </a:rPr>
              <a:t>Subcontracting limitations</a:t>
            </a:r>
          </a:p>
        </p:txBody>
      </p:sp>
      <p:cxnSp>
        <p:nvCxnSpPr>
          <p:cNvPr id="29" name="Straight Connector 28">
            <a:extLst>
              <a:ext uri="{FF2B5EF4-FFF2-40B4-BE49-F238E27FC236}">
                <a16:creationId xmlns:a16="http://schemas.microsoft.com/office/drawing/2014/main" id="{D564547E-828D-4363-B496-0C97050A8A43}"/>
              </a:ext>
              <a:ext uri="{C183D7F6-B498-43B3-948B-1728B52AA6E4}">
                <adec:decorative xmlns:adec="http://schemas.microsoft.com/office/drawing/2017/decorative" val="1"/>
              </a:ext>
            </a:extLst>
          </p:cNvPr>
          <p:cNvCxnSpPr>
            <a:cxnSpLocks/>
          </p:cNvCxnSpPr>
          <p:nvPr/>
        </p:nvCxnSpPr>
        <p:spPr>
          <a:xfrm rot="5400000" flipV="1">
            <a:off x="3425696" y="3634755"/>
            <a:ext cx="49377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Icon of a handshake.">
            <a:extLst>
              <a:ext uri="{FF2B5EF4-FFF2-40B4-BE49-F238E27FC236}">
                <a16:creationId xmlns:a16="http://schemas.microsoft.com/office/drawing/2014/main" id="{E4D602F2-6B11-4712-B00E-4000FF112D57}"/>
              </a:ext>
            </a:extLst>
          </p:cNvPr>
          <p:cNvPicPr>
            <a:picLocks noChangeAspect="1"/>
          </p:cNvPicPr>
          <p:nvPr/>
        </p:nvPicPr>
        <p:blipFill>
          <a:blip r:embed="rId5"/>
          <a:stretch>
            <a:fillRect/>
          </a:stretch>
        </p:blipFill>
        <p:spPr>
          <a:xfrm>
            <a:off x="6522860" y="903629"/>
            <a:ext cx="1828800" cy="1828800"/>
          </a:xfrm>
          <a:prstGeom prst="rect">
            <a:avLst/>
          </a:prstGeom>
        </p:spPr>
      </p:pic>
      <p:sp>
        <p:nvSpPr>
          <p:cNvPr id="27" name="Text Placeholder 3">
            <a:extLst>
              <a:ext uri="{FF2B5EF4-FFF2-40B4-BE49-F238E27FC236}">
                <a16:creationId xmlns:a16="http://schemas.microsoft.com/office/drawing/2014/main" id="{69287234-FD68-408B-AB0F-873E13BF4E40}"/>
              </a:ext>
            </a:extLst>
          </p:cNvPr>
          <p:cNvSpPr txBox="1">
            <a:spLocks/>
          </p:cNvSpPr>
          <p:nvPr/>
        </p:nvSpPr>
        <p:spPr>
          <a:xfrm>
            <a:off x="6214379" y="2461022"/>
            <a:ext cx="2598162" cy="37446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400" b="1">
                <a:solidFill>
                  <a:srgbClr val="002E6D"/>
                </a:solidFill>
                <a:latin typeface="Source Sans Pro" panose="020B0503030403020204"/>
              </a:rPr>
              <a:t>Sole Source</a:t>
            </a:r>
          </a:p>
          <a:p>
            <a:pPr marL="171450" indent="-171450" algn="l">
              <a:spcBef>
                <a:spcPts val="432"/>
              </a:spcBef>
              <a:buFont typeface="Arial" panose="020B0604020202020204" pitchFamily="34" charset="0"/>
              <a:buChar char="•"/>
              <a:defRPr/>
            </a:pPr>
            <a:r>
              <a:rPr lang="en-US" sz="1800">
                <a:solidFill>
                  <a:schemeClr val="tx1"/>
                </a:solidFill>
                <a:latin typeface="Source Sans Pro" panose="020B0503030403020204"/>
              </a:rPr>
              <a:t>One firm can provide</a:t>
            </a:r>
          </a:p>
          <a:p>
            <a:pPr marL="171450" indent="-171450" algn="l">
              <a:buFont typeface="Arial" panose="020B0604020202020204" pitchFamily="34" charset="0"/>
              <a:buChar char="•"/>
              <a:defRPr/>
            </a:pPr>
            <a:r>
              <a:rPr lang="en-US" sz="1800">
                <a:solidFill>
                  <a:schemeClr val="tx1"/>
                </a:solidFill>
                <a:latin typeface="Source Sans Pro" panose="020B0503030403020204"/>
              </a:rPr>
              <a:t>Compelling urgency</a:t>
            </a:r>
          </a:p>
          <a:p>
            <a:pPr marL="171450" indent="-171450" algn="l">
              <a:buFont typeface="Arial" panose="020B0604020202020204" pitchFamily="34" charset="0"/>
              <a:buChar char="•"/>
              <a:defRPr/>
            </a:pPr>
            <a:r>
              <a:rPr lang="en-US" sz="1800">
                <a:solidFill>
                  <a:schemeClr val="tx1"/>
                </a:solidFill>
                <a:latin typeface="Source Sans Pro" panose="020B0503030403020204"/>
              </a:rPr>
              <a:t>International agreement</a:t>
            </a:r>
          </a:p>
          <a:p>
            <a:pPr marL="171450" indent="-171450" algn="l">
              <a:buFont typeface="Arial" panose="020B0604020202020204" pitchFamily="34" charset="0"/>
              <a:buChar char="•"/>
              <a:defRPr/>
            </a:pPr>
            <a:r>
              <a:rPr lang="en-US" sz="1800">
                <a:solidFill>
                  <a:schemeClr val="tx1"/>
                </a:solidFill>
                <a:latin typeface="Source Sans Pro" panose="020B0503030403020204"/>
              </a:rPr>
              <a:t>National security or public interest</a:t>
            </a:r>
          </a:p>
          <a:p>
            <a:pPr marL="171450" indent="-171450" algn="l">
              <a:buFont typeface="Arial" panose="020B0604020202020204" pitchFamily="34" charset="0"/>
              <a:buChar char="•"/>
              <a:defRPr/>
            </a:pPr>
            <a:r>
              <a:rPr lang="en-US" sz="1800">
                <a:solidFill>
                  <a:schemeClr val="tx1"/>
                </a:solidFill>
                <a:latin typeface="Source Sans Pro" panose="020B0503030403020204"/>
              </a:rPr>
              <a:t>Authorized or required by law</a:t>
            </a:r>
          </a:p>
          <a:p>
            <a:pPr marL="171450" indent="-171450" algn="l">
              <a:buFont typeface="Arial" panose="020B0604020202020204" pitchFamily="34" charset="0"/>
              <a:buChar char="•"/>
              <a:defRPr/>
            </a:pPr>
            <a:r>
              <a:rPr lang="en-US" sz="1800">
                <a:solidFill>
                  <a:schemeClr val="tx1"/>
                </a:solidFill>
                <a:latin typeface="Source Sans Pro" panose="020B0503030403020204"/>
              </a:rPr>
              <a:t>Allowed under certain small business contracting and business development programs, such as 8(a)</a:t>
            </a:r>
          </a:p>
        </p:txBody>
      </p:sp>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a:xfrm>
            <a:off x="6874887" y="6348101"/>
            <a:ext cx="2057400" cy="365125"/>
          </a:xfrm>
        </p:spPr>
        <p:txBody>
          <a:bodyPr/>
          <a:lstStyle/>
          <a:p>
            <a:fld id="{B1AB44B9-F1EC-4F4B-88D4-413245C9CD3E}" type="slidenum">
              <a:rPr lang="en-US" smtClean="0"/>
              <a:t>10</a:t>
            </a:fld>
            <a:endParaRPr lang="en-US"/>
          </a:p>
        </p:txBody>
      </p:sp>
    </p:spTree>
    <p:extLst>
      <p:ext uri="{BB962C8B-B14F-4D97-AF65-F5344CB8AC3E}">
        <p14:creationId xmlns:p14="http://schemas.microsoft.com/office/powerpoint/2010/main" val="327634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31828"/>
            <a:ext cx="8534400" cy="598904"/>
          </a:xfrm>
        </p:spPr>
        <p:txBody>
          <a:bodyPr>
            <a:noAutofit/>
          </a:bodyPr>
          <a:lstStyle/>
          <a:p>
            <a:r>
              <a:rPr lang="en-US" altLang="en-US" sz="2800">
                <a:solidFill>
                  <a:srgbClr val="002E6D"/>
                </a:solidFill>
                <a:latin typeface="Source Sans Pro" panose="020B0503030403020204" pitchFamily="34" charset="0"/>
              </a:rPr>
              <a:t>General Services Administration (GSA) Schedule</a:t>
            </a:r>
            <a:endParaRPr lang="en-US" sz="2800">
              <a:solidFill>
                <a:srgbClr val="002E6D"/>
              </a:solidFill>
            </a:endParaRPr>
          </a:p>
        </p:txBody>
      </p:sp>
      <p:sp>
        <p:nvSpPr>
          <p:cNvPr id="6" name="TextBox 5">
            <a:extLst>
              <a:ext uri="{FF2B5EF4-FFF2-40B4-BE49-F238E27FC236}">
                <a16:creationId xmlns:a16="http://schemas.microsoft.com/office/drawing/2014/main" id="{E661F252-6AC7-4629-8C5E-AC4BD9F6BC4B}"/>
              </a:ext>
            </a:extLst>
          </p:cNvPr>
          <p:cNvSpPr txBox="1"/>
          <p:nvPr/>
        </p:nvSpPr>
        <p:spPr>
          <a:xfrm>
            <a:off x="798686" y="949046"/>
            <a:ext cx="7577435" cy="492443"/>
          </a:xfrm>
          <a:prstGeom prst="rect">
            <a:avLst/>
          </a:prstGeom>
          <a:noFill/>
        </p:spPr>
        <p:txBody>
          <a:bodyPr wrap="square" rtlCol="0">
            <a:spAutoFit/>
          </a:bodyPr>
          <a:lstStyle/>
          <a:p>
            <a:pPr algn="ctr"/>
            <a:r>
              <a:rPr lang="en-US" sz="2600" b="1" i="1">
                <a:solidFill>
                  <a:srgbClr val="002E6D"/>
                </a:solidFill>
                <a:latin typeface="Merriweather" panose="00000500000000000000" pitchFamily="2" charset="0"/>
                <a:ea typeface="ＭＳ Ｐゴシック" pitchFamily="34" charset="-128"/>
              </a:rPr>
              <a:t>Consider becoming a GSA Schedule Contractor </a:t>
            </a:r>
          </a:p>
        </p:txBody>
      </p:sp>
      <p:sp>
        <p:nvSpPr>
          <p:cNvPr id="9" name="Rectangle  1">
            <a:extLst>
              <a:ext uri="{FF2B5EF4-FFF2-40B4-BE49-F238E27FC236}">
                <a16:creationId xmlns:a16="http://schemas.microsoft.com/office/drawing/2014/main" id="{FB524B25-67B8-417B-82BF-E28300E9D3F7}"/>
              </a:ext>
              <a:ext uri="{C183D7F6-B498-43B3-948B-1728B52AA6E4}">
                <adec:decorative xmlns:adec="http://schemas.microsoft.com/office/drawing/2017/decorative" val="1"/>
              </a:ext>
            </a:extLst>
          </p:cNvPr>
          <p:cNvSpPr/>
          <p:nvPr/>
        </p:nvSpPr>
        <p:spPr>
          <a:xfrm flipV="1">
            <a:off x="4156206" y="1474531"/>
            <a:ext cx="914400" cy="54864"/>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3BBFCCD9-89B3-4FC5-9DE9-75B40011DD75}"/>
              </a:ext>
              <a:ext uri="{C183D7F6-B498-43B3-948B-1728B52AA6E4}">
                <adec:decorative xmlns:adec="http://schemas.microsoft.com/office/drawing/2017/decorative" val="1"/>
              </a:ext>
            </a:extLst>
          </p:cNvPr>
          <p:cNvSpPr/>
          <p:nvPr/>
        </p:nvSpPr>
        <p:spPr>
          <a:xfrm>
            <a:off x="1536080" y="1933642"/>
            <a:ext cx="548640" cy="548640"/>
          </a:xfrm>
          <a:prstGeom prst="rect">
            <a:avLst/>
          </a:prstGeom>
          <a:noFill/>
          <a:ln w="381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1D863C-0AAA-43EF-BE3B-48733B442E6E}"/>
              </a:ext>
            </a:extLst>
          </p:cNvPr>
          <p:cNvSpPr/>
          <p:nvPr/>
        </p:nvSpPr>
        <p:spPr>
          <a:xfrm>
            <a:off x="1448589" y="1607797"/>
            <a:ext cx="955711" cy="1200329"/>
          </a:xfrm>
          <a:prstGeom prst="rect">
            <a:avLst/>
          </a:prstGeom>
        </p:spPr>
        <p:txBody>
          <a:bodyPr wrap="none">
            <a:spAutoFit/>
          </a:bodyPr>
          <a:lstStyle/>
          <a:p>
            <a:r>
              <a:rPr lang="en-US" sz="7200" b="1">
                <a:solidFill>
                  <a:srgbClr val="CC0000"/>
                </a:solidFill>
                <a:latin typeface="Source Sans Pro" panose="020B0503030403020204"/>
                <a:sym typeface="Wingdings 2" panose="05020102010507070707" pitchFamily="18" charset="2"/>
              </a:rPr>
              <a:t></a:t>
            </a:r>
            <a:r>
              <a:rPr lang="en-US" b="1">
                <a:solidFill>
                  <a:srgbClr val="003E7F"/>
                </a:solidFill>
                <a:latin typeface="Source Sans Pro" panose="020B0503030403020204"/>
              </a:rPr>
              <a:t> </a:t>
            </a:r>
            <a:endParaRPr lang="en-US"/>
          </a:p>
        </p:txBody>
      </p:sp>
      <p:sp>
        <p:nvSpPr>
          <p:cNvPr id="47" name="Rectangle 46">
            <a:extLst>
              <a:ext uri="{FF2B5EF4-FFF2-40B4-BE49-F238E27FC236}">
                <a16:creationId xmlns:a16="http://schemas.microsoft.com/office/drawing/2014/main" id="{184191F5-D1B7-437C-8CA3-B4A298C19992}"/>
              </a:ext>
            </a:extLst>
          </p:cNvPr>
          <p:cNvSpPr/>
          <p:nvPr/>
        </p:nvSpPr>
        <p:spPr>
          <a:xfrm>
            <a:off x="2404297" y="1933787"/>
            <a:ext cx="3950678" cy="5989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b="1">
                <a:solidFill>
                  <a:srgbClr val="002E6D"/>
                </a:solidFill>
                <a:latin typeface="Source Sans Pro" panose="020B0503030403020204"/>
              </a:rPr>
              <a:t>Requires prequalification</a:t>
            </a:r>
          </a:p>
        </p:txBody>
      </p:sp>
      <p:sp>
        <p:nvSpPr>
          <p:cNvPr id="14" name="Rectangle 13">
            <a:extLst>
              <a:ext uri="{FF2B5EF4-FFF2-40B4-BE49-F238E27FC236}">
                <a16:creationId xmlns:a16="http://schemas.microsoft.com/office/drawing/2014/main" id="{B89480FF-671F-42AA-9202-D2633BD127CF}"/>
              </a:ext>
            </a:extLst>
          </p:cNvPr>
          <p:cNvSpPr/>
          <p:nvPr/>
        </p:nvSpPr>
        <p:spPr>
          <a:xfrm>
            <a:off x="1448588" y="2549713"/>
            <a:ext cx="955711" cy="1200329"/>
          </a:xfrm>
          <a:prstGeom prst="rect">
            <a:avLst/>
          </a:prstGeom>
        </p:spPr>
        <p:txBody>
          <a:bodyPr wrap="none">
            <a:spAutoFit/>
          </a:bodyPr>
          <a:lstStyle/>
          <a:p>
            <a:r>
              <a:rPr lang="en-US" sz="7200" b="1">
                <a:solidFill>
                  <a:srgbClr val="CC0000"/>
                </a:solidFill>
                <a:latin typeface="Source Sans Pro" panose="020B0503030403020204"/>
                <a:sym typeface="Wingdings 2" panose="05020102010507070707" pitchFamily="18" charset="2"/>
              </a:rPr>
              <a:t></a:t>
            </a:r>
            <a:r>
              <a:rPr lang="en-US" b="1">
                <a:solidFill>
                  <a:srgbClr val="003E7F"/>
                </a:solidFill>
                <a:latin typeface="Source Sans Pro" panose="020B0503030403020204"/>
              </a:rPr>
              <a:t> </a:t>
            </a:r>
            <a:endParaRPr lang="en-US"/>
          </a:p>
        </p:txBody>
      </p:sp>
      <p:sp>
        <p:nvSpPr>
          <p:cNvPr id="15" name="Rectangle 14">
            <a:extLst>
              <a:ext uri="{FF2B5EF4-FFF2-40B4-BE49-F238E27FC236}">
                <a16:creationId xmlns:a16="http://schemas.microsoft.com/office/drawing/2014/main" id="{BDEA52BF-AE43-4AA8-B533-F921D084C692}"/>
              </a:ext>
              <a:ext uri="{C183D7F6-B498-43B3-948B-1728B52AA6E4}">
                <adec:decorative xmlns:adec="http://schemas.microsoft.com/office/drawing/2017/decorative" val="1"/>
              </a:ext>
            </a:extLst>
          </p:cNvPr>
          <p:cNvSpPr/>
          <p:nvPr/>
        </p:nvSpPr>
        <p:spPr>
          <a:xfrm>
            <a:off x="1536080" y="2868120"/>
            <a:ext cx="548640" cy="548640"/>
          </a:xfrm>
          <a:prstGeom prst="rect">
            <a:avLst/>
          </a:prstGeom>
          <a:noFill/>
          <a:ln w="381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1DF03F-EF74-421C-982A-DAE0F7C742D7}"/>
              </a:ext>
            </a:extLst>
          </p:cNvPr>
          <p:cNvSpPr/>
          <p:nvPr/>
        </p:nvSpPr>
        <p:spPr>
          <a:xfrm>
            <a:off x="2404299" y="2849965"/>
            <a:ext cx="5663375" cy="68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b="1">
                <a:solidFill>
                  <a:srgbClr val="002E6D"/>
                </a:solidFill>
                <a:latin typeface="Source Sans Pro" panose="020B0503030403020204"/>
              </a:rPr>
              <a:t>Gets your company on the schedule</a:t>
            </a:r>
          </a:p>
        </p:txBody>
      </p:sp>
      <p:sp>
        <p:nvSpPr>
          <p:cNvPr id="17" name="Rectangle 16">
            <a:extLst>
              <a:ext uri="{FF2B5EF4-FFF2-40B4-BE49-F238E27FC236}">
                <a16:creationId xmlns:a16="http://schemas.microsoft.com/office/drawing/2014/main" id="{70A5E677-D596-4CD7-AE09-74714F9212F5}"/>
              </a:ext>
            </a:extLst>
          </p:cNvPr>
          <p:cNvSpPr/>
          <p:nvPr/>
        </p:nvSpPr>
        <p:spPr>
          <a:xfrm>
            <a:off x="1448587" y="3447979"/>
            <a:ext cx="955711" cy="1200329"/>
          </a:xfrm>
          <a:prstGeom prst="rect">
            <a:avLst/>
          </a:prstGeom>
        </p:spPr>
        <p:txBody>
          <a:bodyPr wrap="none">
            <a:spAutoFit/>
          </a:bodyPr>
          <a:lstStyle/>
          <a:p>
            <a:r>
              <a:rPr lang="en-US" sz="7200" b="1">
                <a:solidFill>
                  <a:srgbClr val="CC0000"/>
                </a:solidFill>
                <a:latin typeface="Source Sans Pro" panose="020B0503030403020204"/>
                <a:sym typeface="Wingdings 2" panose="05020102010507070707" pitchFamily="18" charset="2"/>
              </a:rPr>
              <a:t></a:t>
            </a:r>
            <a:r>
              <a:rPr lang="en-US" b="1">
                <a:solidFill>
                  <a:srgbClr val="003E7F"/>
                </a:solidFill>
                <a:latin typeface="Source Sans Pro" panose="020B0503030403020204"/>
              </a:rPr>
              <a:t> </a:t>
            </a:r>
            <a:endParaRPr lang="en-US"/>
          </a:p>
        </p:txBody>
      </p:sp>
      <p:sp>
        <p:nvSpPr>
          <p:cNvPr id="18" name="Rectangle 17">
            <a:extLst>
              <a:ext uri="{FF2B5EF4-FFF2-40B4-BE49-F238E27FC236}">
                <a16:creationId xmlns:a16="http://schemas.microsoft.com/office/drawing/2014/main" id="{85150580-A756-4EFB-85A5-5CA67F6614B3}"/>
              </a:ext>
              <a:ext uri="{C183D7F6-B498-43B3-948B-1728B52AA6E4}">
                <adec:decorative xmlns:adec="http://schemas.microsoft.com/office/drawing/2017/decorative" val="1"/>
              </a:ext>
            </a:extLst>
          </p:cNvPr>
          <p:cNvSpPr/>
          <p:nvPr/>
        </p:nvSpPr>
        <p:spPr>
          <a:xfrm>
            <a:off x="1536079" y="3766386"/>
            <a:ext cx="548640" cy="548640"/>
          </a:xfrm>
          <a:prstGeom prst="rect">
            <a:avLst/>
          </a:prstGeom>
          <a:noFill/>
          <a:ln w="381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AC9BF8-3CAE-4A65-969D-5AC59FA4797C}"/>
              </a:ext>
            </a:extLst>
          </p:cNvPr>
          <p:cNvSpPr/>
          <p:nvPr/>
        </p:nvSpPr>
        <p:spPr>
          <a:xfrm>
            <a:off x="2430302" y="3778617"/>
            <a:ext cx="4366208" cy="68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b="1">
                <a:solidFill>
                  <a:srgbClr val="002E6D"/>
                </a:solidFill>
                <a:latin typeface="Source Sans Pro" panose="020B0503030403020204"/>
              </a:rPr>
              <a:t>Benefits the customer</a:t>
            </a:r>
          </a:p>
        </p:txBody>
      </p:sp>
      <p:sp>
        <p:nvSpPr>
          <p:cNvPr id="20" name="Rectangle 19">
            <a:extLst>
              <a:ext uri="{FF2B5EF4-FFF2-40B4-BE49-F238E27FC236}">
                <a16:creationId xmlns:a16="http://schemas.microsoft.com/office/drawing/2014/main" id="{CE2C9BDA-8B56-4053-A105-ABFF850A320C}"/>
              </a:ext>
            </a:extLst>
          </p:cNvPr>
          <p:cNvSpPr/>
          <p:nvPr/>
        </p:nvSpPr>
        <p:spPr>
          <a:xfrm>
            <a:off x="1448586" y="4363059"/>
            <a:ext cx="955711" cy="1200329"/>
          </a:xfrm>
          <a:prstGeom prst="rect">
            <a:avLst/>
          </a:prstGeom>
        </p:spPr>
        <p:txBody>
          <a:bodyPr wrap="none">
            <a:spAutoFit/>
          </a:bodyPr>
          <a:lstStyle/>
          <a:p>
            <a:r>
              <a:rPr lang="en-US" sz="7200" b="1">
                <a:solidFill>
                  <a:srgbClr val="CC0000"/>
                </a:solidFill>
                <a:latin typeface="Source Sans Pro" panose="020B0503030403020204"/>
                <a:sym typeface="Wingdings 2" panose="05020102010507070707" pitchFamily="18" charset="2"/>
              </a:rPr>
              <a:t></a:t>
            </a:r>
            <a:r>
              <a:rPr lang="en-US" b="1">
                <a:solidFill>
                  <a:srgbClr val="003E7F"/>
                </a:solidFill>
                <a:latin typeface="Source Sans Pro" panose="020B0503030403020204"/>
              </a:rPr>
              <a:t> </a:t>
            </a:r>
            <a:endParaRPr lang="en-US"/>
          </a:p>
        </p:txBody>
      </p:sp>
      <p:sp>
        <p:nvSpPr>
          <p:cNvPr id="21" name="Rectangle 20">
            <a:extLst>
              <a:ext uri="{FF2B5EF4-FFF2-40B4-BE49-F238E27FC236}">
                <a16:creationId xmlns:a16="http://schemas.microsoft.com/office/drawing/2014/main" id="{268001D5-EC6C-481E-8B66-3EED1645BDAB}"/>
              </a:ext>
              <a:ext uri="{C183D7F6-B498-43B3-948B-1728B52AA6E4}">
                <adec:decorative xmlns:adec="http://schemas.microsoft.com/office/drawing/2017/decorative" val="1"/>
              </a:ext>
            </a:extLst>
          </p:cNvPr>
          <p:cNvSpPr/>
          <p:nvPr/>
        </p:nvSpPr>
        <p:spPr>
          <a:xfrm>
            <a:off x="1536078" y="4681466"/>
            <a:ext cx="548640" cy="548640"/>
          </a:xfrm>
          <a:prstGeom prst="rect">
            <a:avLst/>
          </a:prstGeom>
          <a:noFill/>
          <a:ln w="381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4C805E-F329-4E21-AC6C-EFCEDC770860}"/>
              </a:ext>
            </a:extLst>
          </p:cNvPr>
          <p:cNvSpPr/>
          <p:nvPr/>
        </p:nvSpPr>
        <p:spPr>
          <a:xfrm>
            <a:off x="2404300" y="4681466"/>
            <a:ext cx="5801853" cy="68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b="1">
                <a:solidFill>
                  <a:srgbClr val="002E6D"/>
                </a:solidFill>
                <a:latin typeface="Source Sans Pro" panose="020B0503030403020204"/>
              </a:rPr>
              <a:t>Allows you to market your schedule</a:t>
            </a:r>
          </a:p>
        </p:txBody>
      </p:sp>
      <p:sp>
        <p:nvSpPr>
          <p:cNvPr id="23" name="Rectangle 22">
            <a:extLst>
              <a:ext uri="{FF2B5EF4-FFF2-40B4-BE49-F238E27FC236}">
                <a16:creationId xmlns:a16="http://schemas.microsoft.com/office/drawing/2014/main" id="{DE33AF73-3E6D-4886-8B71-CA56ABA49A83}"/>
              </a:ext>
            </a:extLst>
          </p:cNvPr>
          <p:cNvSpPr/>
          <p:nvPr/>
        </p:nvSpPr>
        <p:spPr>
          <a:xfrm>
            <a:off x="1448586" y="5268614"/>
            <a:ext cx="955711" cy="1200329"/>
          </a:xfrm>
          <a:prstGeom prst="rect">
            <a:avLst/>
          </a:prstGeom>
        </p:spPr>
        <p:txBody>
          <a:bodyPr wrap="none">
            <a:spAutoFit/>
          </a:bodyPr>
          <a:lstStyle/>
          <a:p>
            <a:r>
              <a:rPr lang="en-US" sz="7200" b="1">
                <a:solidFill>
                  <a:srgbClr val="CC0000"/>
                </a:solidFill>
                <a:latin typeface="Source Sans Pro" panose="020B0503030403020204"/>
                <a:sym typeface="Wingdings 2" panose="05020102010507070707" pitchFamily="18" charset="2"/>
              </a:rPr>
              <a:t></a:t>
            </a:r>
            <a:r>
              <a:rPr lang="en-US" b="1">
                <a:solidFill>
                  <a:srgbClr val="003E7F"/>
                </a:solidFill>
                <a:latin typeface="Source Sans Pro" panose="020B0503030403020204"/>
              </a:rPr>
              <a:t> </a:t>
            </a:r>
            <a:endParaRPr lang="en-US"/>
          </a:p>
        </p:txBody>
      </p:sp>
      <p:sp>
        <p:nvSpPr>
          <p:cNvPr id="24" name="Rectangle 23">
            <a:extLst>
              <a:ext uri="{FF2B5EF4-FFF2-40B4-BE49-F238E27FC236}">
                <a16:creationId xmlns:a16="http://schemas.microsoft.com/office/drawing/2014/main" id="{69981B23-1200-4248-A1CE-5A888DB660CA}"/>
              </a:ext>
              <a:ext uri="{C183D7F6-B498-43B3-948B-1728B52AA6E4}">
                <adec:decorative xmlns:adec="http://schemas.microsoft.com/office/drawing/2017/decorative" val="1"/>
              </a:ext>
            </a:extLst>
          </p:cNvPr>
          <p:cNvSpPr/>
          <p:nvPr/>
        </p:nvSpPr>
        <p:spPr>
          <a:xfrm>
            <a:off x="1536078" y="5587021"/>
            <a:ext cx="548640" cy="548640"/>
          </a:xfrm>
          <a:prstGeom prst="rect">
            <a:avLst/>
          </a:prstGeom>
          <a:noFill/>
          <a:ln w="381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C9D057-537E-45C3-AEC1-31F7E9BD5D58}"/>
              </a:ext>
            </a:extLst>
          </p:cNvPr>
          <p:cNvSpPr/>
          <p:nvPr/>
        </p:nvSpPr>
        <p:spPr>
          <a:xfrm>
            <a:off x="2404300" y="5587021"/>
            <a:ext cx="5801853" cy="688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b="1">
                <a:solidFill>
                  <a:srgbClr val="002E6D"/>
                </a:solidFill>
                <a:latin typeface="Source Sans Pro" panose="020B0503030403020204"/>
              </a:rPr>
              <a:t>Accesses preferred vendor lists</a:t>
            </a:r>
          </a:p>
        </p:txBody>
      </p:sp>
      <p:sp>
        <p:nvSpPr>
          <p:cNvPr id="4" name="Slide Number Placeholder 3"/>
          <p:cNvSpPr>
            <a:spLocks noGrp="1"/>
          </p:cNvSpPr>
          <p:nvPr>
            <p:ph type="sldNum" sz="quarter" idx="12"/>
          </p:nvPr>
        </p:nvSpPr>
        <p:spPr>
          <a:xfrm>
            <a:off x="6873350" y="637784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mtClean="0"/>
              <a:pPr/>
              <a:t>11</a:t>
            </a:fld>
            <a:endParaRPr lang="en-US"/>
          </a:p>
        </p:txBody>
      </p:sp>
    </p:spTree>
    <p:extLst>
      <p:ext uri="{BB962C8B-B14F-4D97-AF65-F5344CB8AC3E}">
        <p14:creationId xmlns:p14="http://schemas.microsoft.com/office/powerpoint/2010/main" val="119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7">
            <a:extLst>
              <a:ext uri="{FF2B5EF4-FFF2-40B4-BE49-F238E27FC236}">
                <a16:creationId xmlns:a16="http://schemas.microsoft.com/office/drawing/2014/main" id="{3676983C-06AA-67A4-0A43-E1A5195C3AAA}"/>
              </a:ext>
            </a:extLst>
          </p:cNvPr>
          <p:cNvSpPr>
            <a:spLocks noGrp="1"/>
          </p:cNvSpPr>
          <p:nvPr>
            <p:ph sz="half" idx="1"/>
          </p:nvPr>
        </p:nvSpPr>
        <p:spPr>
          <a:xfrm>
            <a:off x="685800" y="1828800"/>
            <a:ext cx="8001000" cy="3505200"/>
          </a:xfrm>
        </p:spPr>
        <p:txBody>
          <a:bodyPr/>
          <a:lstStyle/>
          <a:p>
            <a:pPr eaLnBrk="1" hangingPunct="1">
              <a:spcBef>
                <a:spcPct val="50000"/>
              </a:spcBef>
              <a:buFont typeface="Wingdings" panose="05000000000000000000" pitchFamily="2" charset="2"/>
              <a:buChar char="§"/>
            </a:pPr>
            <a:r>
              <a:rPr lang="en-US" altLang="en-US" sz="3200" b="1" dirty="0">
                <a:latin typeface="Source Sans Pro" panose="020B0503030403020204" pitchFamily="34" charset="0"/>
                <a:ea typeface="Source Sans Pro" panose="020B0503030403020204" pitchFamily="34" charset="0"/>
                <a:cs typeface="Arial" panose="020B0604020202020204" pitchFamily="34" charset="0"/>
              </a:rPr>
              <a:t>Investigate Joint Venture/Teaming Arrangements</a:t>
            </a:r>
          </a:p>
          <a:p>
            <a:pPr lvl="1" eaLnBrk="1" hangingPunct="1">
              <a:spcBef>
                <a:spcPct val="50000"/>
              </a:spcBef>
              <a:buFont typeface="Arial Unicode MS" pitchFamily="34" charset="-128"/>
              <a:buChar char="‒"/>
            </a:pPr>
            <a:r>
              <a:rPr lang="en-US" altLang="en-US" sz="2800" dirty="0">
                <a:latin typeface="Source Sans Pro" panose="020B0503030403020204" pitchFamily="34" charset="0"/>
                <a:ea typeface="Source Sans Pro" panose="020B0503030403020204" pitchFamily="34" charset="0"/>
                <a:cs typeface="Arial" panose="020B0604020202020204" pitchFamily="34" charset="0"/>
              </a:rPr>
              <a:t>Excluded from affiliation – 13 CFR 121.103(f)(3)</a:t>
            </a:r>
          </a:p>
          <a:p>
            <a:pPr lvl="1" eaLnBrk="1" hangingPunct="1">
              <a:spcBef>
                <a:spcPct val="50000"/>
              </a:spcBef>
              <a:buFont typeface="Arial Unicode MS" pitchFamily="34" charset="-128"/>
              <a:buChar char="‒"/>
            </a:pPr>
            <a:r>
              <a:rPr lang="en-US" altLang="en-US" sz="2800" dirty="0">
                <a:latin typeface="Source Sans Pro" panose="020B0503030403020204" pitchFamily="34" charset="0"/>
                <a:ea typeface="Source Sans Pro" panose="020B0503030403020204" pitchFamily="34" charset="0"/>
                <a:cs typeface="Arial" panose="020B0604020202020204" pitchFamily="34" charset="0"/>
              </a:rPr>
              <a:t>“bundled” requirement</a:t>
            </a:r>
          </a:p>
          <a:p>
            <a:pPr lvl="1" eaLnBrk="1" hangingPunct="1">
              <a:spcBef>
                <a:spcPct val="50000"/>
              </a:spcBef>
              <a:buFont typeface="Arial Unicode MS" pitchFamily="34" charset="-128"/>
              <a:buChar char="‒"/>
            </a:pPr>
            <a:r>
              <a:rPr lang="en-US" altLang="en-US" sz="2800" dirty="0">
                <a:latin typeface="Source Sans Pro" panose="020B0503030403020204" pitchFamily="34" charset="0"/>
                <a:ea typeface="Source Sans Pro" panose="020B0503030403020204" pitchFamily="34" charset="0"/>
                <a:cs typeface="Arial" panose="020B0604020202020204" pitchFamily="34" charset="0"/>
              </a:rPr>
              <a:t>other than a “bundled” requirement</a:t>
            </a:r>
          </a:p>
        </p:txBody>
      </p:sp>
      <p:sp>
        <p:nvSpPr>
          <p:cNvPr id="58371" name="Slide Number Placeholder 5">
            <a:extLst>
              <a:ext uri="{FF2B5EF4-FFF2-40B4-BE49-F238E27FC236}">
                <a16:creationId xmlns:a16="http://schemas.microsoft.com/office/drawing/2014/main" id="{90845152-CD0D-E611-D45F-718C582CAA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Tx/>
              <a:buNone/>
            </a:pPr>
            <a:fld id="{8E2158CF-E227-4EDC-9D30-68DE04B16504}" type="slidenum">
              <a:rPr lang="en-US" altLang="en-US" sz="1400" smtClean="0">
                <a:latin typeface="Arial" panose="020B0604020202020204" pitchFamily="34" charset="0"/>
              </a:rPr>
              <a:pPr>
                <a:lnSpc>
                  <a:spcPct val="100000"/>
                </a:lnSpc>
                <a:spcBef>
                  <a:spcPct val="0"/>
                </a:spcBef>
                <a:buFontTx/>
                <a:buNone/>
              </a:pPr>
              <a:t>12</a:t>
            </a:fld>
            <a:endParaRPr lang="en-US" altLang="en-US" sz="1400">
              <a:latin typeface="Arial" panose="020B0604020202020204" pitchFamily="34" charset="0"/>
            </a:endParaRPr>
          </a:p>
        </p:txBody>
      </p:sp>
      <p:sp>
        <p:nvSpPr>
          <p:cNvPr id="58372" name="Text Box 1026">
            <a:extLst>
              <a:ext uri="{FF2B5EF4-FFF2-40B4-BE49-F238E27FC236}">
                <a16:creationId xmlns:a16="http://schemas.microsoft.com/office/drawing/2014/main" id="{7898E0FE-EB38-B181-49D2-4C26B7BFBC87}"/>
              </a:ext>
            </a:extLst>
          </p:cNvPr>
          <p:cNvSpPr txBox="1">
            <a:spLocks noChangeArrowheads="1"/>
          </p:cNvSpPr>
          <p:nvPr/>
        </p:nvSpPr>
        <p:spPr bwMode="auto">
          <a:xfrm>
            <a:off x="1066800" y="298450"/>
            <a:ext cx="594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gn="r">
              <a:lnSpc>
                <a:spcPct val="100000"/>
              </a:lnSpc>
              <a:spcBef>
                <a:spcPct val="50000"/>
              </a:spcBef>
              <a:buFontTx/>
              <a:buNone/>
            </a:pPr>
            <a:r>
              <a:rPr lang="en-US" altLang="en-US" sz="3200" b="1" i="1" dirty="0"/>
              <a:t>Joint Ventures &amp; Teams</a:t>
            </a:r>
            <a:endParaRPr lang="en-US" altLang="en-US" sz="3200" b="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ABFE-D301-44DA-A871-E7175631AE97}"/>
              </a:ext>
            </a:extLst>
          </p:cNvPr>
          <p:cNvSpPr>
            <a:spLocks noGrp="1"/>
          </p:cNvSpPr>
          <p:nvPr>
            <p:ph type="title"/>
          </p:nvPr>
        </p:nvSpPr>
        <p:spPr>
          <a:xfrm>
            <a:off x="628650" y="234442"/>
            <a:ext cx="7886700" cy="598904"/>
          </a:xfrm>
        </p:spPr>
        <p:txBody>
          <a:bodyPr>
            <a:normAutofit/>
          </a:bodyPr>
          <a:lstStyle/>
          <a:p>
            <a:r>
              <a:rPr lang="en-US" sz="2800">
                <a:solidFill>
                  <a:srgbClr val="002E6D"/>
                </a:solidFill>
              </a:rPr>
              <a:t>Proactive Self-Marketing</a:t>
            </a:r>
          </a:p>
        </p:txBody>
      </p:sp>
      <p:pic>
        <p:nvPicPr>
          <p:cNvPr id="5" name="Picture 4" descr="Icon of a lightbulb.">
            <a:extLst>
              <a:ext uri="{FF2B5EF4-FFF2-40B4-BE49-F238E27FC236}">
                <a16:creationId xmlns:a16="http://schemas.microsoft.com/office/drawing/2014/main" id="{4DCC0EF8-53F4-4BE5-8A3E-F8B15A4E09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5493" y="1212139"/>
            <a:ext cx="1270065" cy="1270065"/>
          </a:xfrm>
          <a:prstGeom prst="rect">
            <a:avLst/>
          </a:prstGeom>
        </p:spPr>
      </p:pic>
      <p:sp>
        <p:nvSpPr>
          <p:cNvPr id="8" name="TextBox 7">
            <a:extLst>
              <a:ext uri="{FF2B5EF4-FFF2-40B4-BE49-F238E27FC236}">
                <a16:creationId xmlns:a16="http://schemas.microsoft.com/office/drawing/2014/main" id="{B058D243-7DCD-412C-96D4-75D2CD684FA3}"/>
              </a:ext>
            </a:extLst>
          </p:cNvPr>
          <p:cNvSpPr txBox="1"/>
          <p:nvPr/>
        </p:nvSpPr>
        <p:spPr>
          <a:xfrm>
            <a:off x="457156" y="2357823"/>
            <a:ext cx="1963434" cy="3238042"/>
          </a:xfrm>
          <a:prstGeom prst="rect">
            <a:avLst/>
          </a:prstGeom>
          <a:noFill/>
        </p:spPr>
        <p:txBody>
          <a:bodyPr wrap="square" lIns="137160" tIns="457200" rIns="137160" bIns="68580" rtlCol="0" anchor="t" anchorCtr="0">
            <a:noAutofit/>
          </a:bodyPr>
          <a:lstStyle/>
          <a:p>
            <a:r>
              <a:rPr lang="en-US" sz="2400">
                <a:latin typeface="Source Sans Pro" panose="020B0503030403020204" pitchFamily="34" charset="0"/>
              </a:rPr>
              <a:t>Identify federal </a:t>
            </a:r>
            <a:r>
              <a:rPr lang="en-US" sz="2400" b="1" u="sng">
                <a:latin typeface="Source Sans Pro" panose="020B0503030403020204" pitchFamily="34" charset="0"/>
              </a:rPr>
              <a:t>buyers</a:t>
            </a:r>
            <a:r>
              <a:rPr lang="en-US" sz="2400">
                <a:latin typeface="Source Sans Pro" panose="020B0503030403020204" pitchFamily="34" charset="0"/>
              </a:rPr>
              <a:t> and get to know them </a:t>
            </a:r>
          </a:p>
          <a:p>
            <a:pPr algn="r"/>
            <a:r>
              <a:rPr lang="en-US" sz="1400">
                <a:solidFill>
                  <a:schemeClr val="tx2"/>
                </a:solidFill>
                <a:latin typeface="Source Sans Pro" panose="020B0503030403020204" pitchFamily="34" charset="0"/>
              </a:rPr>
              <a:t> </a:t>
            </a:r>
          </a:p>
          <a:p>
            <a:pPr algn="r"/>
            <a:endParaRPr lang="en-US" sz="1350">
              <a:solidFill>
                <a:srgbClr val="FFFFFF"/>
              </a:solidFill>
            </a:endParaRPr>
          </a:p>
        </p:txBody>
      </p:sp>
      <p:cxnSp>
        <p:nvCxnSpPr>
          <p:cNvPr id="21" name="Straight Connector 20">
            <a:extLst>
              <a:ext uri="{FF2B5EF4-FFF2-40B4-BE49-F238E27FC236}">
                <a16:creationId xmlns:a16="http://schemas.microsoft.com/office/drawing/2014/main" id="{C7EA37E9-E46C-40BA-AA91-A1D0636BDAB0}"/>
              </a:ext>
              <a:ext uri="{C183D7F6-B498-43B3-948B-1728B52AA6E4}">
                <adec:decorative xmlns:adec="http://schemas.microsoft.com/office/drawing/2017/decorative" val="1"/>
              </a:ext>
            </a:extLst>
          </p:cNvPr>
          <p:cNvCxnSpPr>
            <a:cxnSpLocks/>
          </p:cNvCxnSpPr>
          <p:nvPr/>
        </p:nvCxnSpPr>
        <p:spPr>
          <a:xfrm rot="5400000" flipV="1">
            <a:off x="70207" y="3668239"/>
            <a:ext cx="466344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Icon of a checklist.">
            <a:extLst>
              <a:ext uri="{FF2B5EF4-FFF2-40B4-BE49-F238E27FC236}">
                <a16:creationId xmlns:a16="http://schemas.microsoft.com/office/drawing/2014/main" id="{1BFB48CC-A734-4EB1-82EA-9345368E82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05263" y="1300480"/>
            <a:ext cx="1188720" cy="1188720"/>
          </a:xfrm>
          <a:prstGeom prst="rect">
            <a:avLst/>
          </a:prstGeom>
        </p:spPr>
      </p:pic>
      <p:sp>
        <p:nvSpPr>
          <p:cNvPr id="6" name="TextBox 5">
            <a:extLst>
              <a:ext uri="{FF2B5EF4-FFF2-40B4-BE49-F238E27FC236}">
                <a16:creationId xmlns:a16="http://schemas.microsoft.com/office/drawing/2014/main" id="{EF5FF3B7-2188-47A0-8D9D-5FEFA88F89BC}"/>
              </a:ext>
            </a:extLst>
          </p:cNvPr>
          <p:cNvSpPr txBox="1"/>
          <p:nvPr/>
        </p:nvSpPr>
        <p:spPr>
          <a:xfrm>
            <a:off x="2478127" y="2357823"/>
            <a:ext cx="1963435" cy="4127008"/>
          </a:xfrm>
          <a:prstGeom prst="rect">
            <a:avLst/>
          </a:prstGeom>
          <a:noFill/>
        </p:spPr>
        <p:txBody>
          <a:bodyPr wrap="square" lIns="137160" tIns="457200" rIns="137160" bIns="68580" rtlCol="0" anchor="t" anchorCtr="0">
            <a:noAutofit/>
          </a:bodyPr>
          <a:lstStyle/>
          <a:p>
            <a:r>
              <a:rPr lang="en-US" sz="2400">
                <a:latin typeface="Source Sans Pro" panose="020B0503030403020204" pitchFamily="34" charset="0"/>
              </a:rPr>
              <a:t>Identify the agency contracting </a:t>
            </a:r>
            <a:r>
              <a:rPr lang="en-US" sz="2400" b="1" u="sng">
                <a:latin typeface="Source Sans Pro" panose="020B0503030403020204" pitchFamily="34" charset="0"/>
              </a:rPr>
              <a:t>procedures</a:t>
            </a:r>
            <a:r>
              <a:rPr lang="en-US" sz="2400">
                <a:latin typeface="Source Sans Pro" panose="020B0503030403020204" pitchFamily="34" charset="0"/>
              </a:rPr>
              <a:t> and those who make buying decisions </a:t>
            </a:r>
          </a:p>
          <a:p>
            <a:pPr algn="r"/>
            <a:endParaRPr lang="en-US" sz="2000">
              <a:solidFill>
                <a:schemeClr val="bg1"/>
              </a:solidFill>
              <a:latin typeface="Source Sans Pro" panose="020B0503030403020204" pitchFamily="34" charset="0"/>
            </a:endParaRPr>
          </a:p>
        </p:txBody>
      </p:sp>
      <p:cxnSp>
        <p:nvCxnSpPr>
          <p:cNvPr id="22" name="Straight Connector 21">
            <a:extLst>
              <a:ext uri="{FF2B5EF4-FFF2-40B4-BE49-F238E27FC236}">
                <a16:creationId xmlns:a16="http://schemas.microsoft.com/office/drawing/2014/main" id="{0AD5F864-8A97-4362-A73D-4F30F5B30B21}"/>
              </a:ext>
              <a:ext uri="{C183D7F6-B498-43B3-948B-1728B52AA6E4}">
                <adec:decorative xmlns:adec="http://schemas.microsoft.com/office/drawing/2017/decorative" val="1"/>
              </a:ext>
            </a:extLst>
          </p:cNvPr>
          <p:cNvCxnSpPr>
            <a:cxnSpLocks/>
          </p:cNvCxnSpPr>
          <p:nvPr/>
        </p:nvCxnSpPr>
        <p:spPr>
          <a:xfrm rot="5400000" flipV="1">
            <a:off x="2137765" y="3632200"/>
            <a:ext cx="46634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descr="Icon of a flow chart.">
            <a:extLst>
              <a:ext uri="{FF2B5EF4-FFF2-40B4-BE49-F238E27FC236}">
                <a16:creationId xmlns:a16="http://schemas.microsoft.com/office/drawing/2014/main" id="{921C21CF-34C6-4080-AB61-818DF42A5DA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17064" y="1300480"/>
            <a:ext cx="1270065" cy="1266890"/>
          </a:xfrm>
          <a:prstGeom prst="rect">
            <a:avLst/>
          </a:prstGeom>
        </p:spPr>
      </p:pic>
      <p:sp>
        <p:nvSpPr>
          <p:cNvPr id="7" name="TextBox 6">
            <a:extLst>
              <a:ext uri="{FF2B5EF4-FFF2-40B4-BE49-F238E27FC236}">
                <a16:creationId xmlns:a16="http://schemas.microsoft.com/office/drawing/2014/main" id="{E79722CA-B7CC-49E8-B65E-8E08471E8B2F}"/>
              </a:ext>
            </a:extLst>
          </p:cNvPr>
          <p:cNvSpPr txBox="1"/>
          <p:nvPr/>
        </p:nvSpPr>
        <p:spPr>
          <a:xfrm>
            <a:off x="4596137" y="2357823"/>
            <a:ext cx="1930748" cy="4201609"/>
          </a:xfrm>
          <a:prstGeom prst="rect">
            <a:avLst/>
          </a:prstGeom>
          <a:noFill/>
        </p:spPr>
        <p:txBody>
          <a:bodyPr wrap="square" lIns="137160" tIns="457200" rIns="137160" bIns="68580" rtlCol="0" anchor="t" anchorCtr="0">
            <a:noAutofit/>
          </a:bodyPr>
          <a:lstStyle/>
          <a:p>
            <a:r>
              <a:rPr lang="en-US" sz="2400">
                <a:latin typeface="Source Sans Pro" panose="020B0503030403020204" pitchFamily="34" charset="0"/>
              </a:rPr>
              <a:t>Focus on areas in your </a:t>
            </a:r>
            <a:r>
              <a:rPr lang="en-US" sz="2400" b="1" u="sng">
                <a:latin typeface="Source Sans Pro" panose="020B0503030403020204" pitchFamily="34" charset="0"/>
              </a:rPr>
              <a:t>niche</a:t>
            </a:r>
            <a:r>
              <a:rPr lang="en-US" sz="2400">
                <a:latin typeface="Source Sans Pro" panose="020B0503030403020204" pitchFamily="34" charset="0"/>
              </a:rPr>
              <a:t> and prioritize </a:t>
            </a:r>
          </a:p>
          <a:p>
            <a:pPr algn="ctr"/>
            <a:endParaRPr lang="en-US" sz="1350">
              <a:solidFill>
                <a:schemeClr val="bg1"/>
              </a:solidFill>
            </a:endParaRPr>
          </a:p>
        </p:txBody>
      </p:sp>
      <p:cxnSp>
        <p:nvCxnSpPr>
          <p:cNvPr id="23" name="Straight Connector 22">
            <a:extLst>
              <a:ext uri="{FF2B5EF4-FFF2-40B4-BE49-F238E27FC236}">
                <a16:creationId xmlns:a16="http://schemas.microsoft.com/office/drawing/2014/main" id="{2C5F3437-F8B2-4BCD-A2BA-56E00D8FB76E}"/>
              </a:ext>
              <a:ext uri="{C183D7F6-B498-43B3-948B-1728B52AA6E4}">
                <adec:decorative xmlns:adec="http://schemas.microsoft.com/office/drawing/2017/decorative" val="1"/>
              </a:ext>
            </a:extLst>
          </p:cNvPr>
          <p:cNvCxnSpPr>
            <a:cxnSpLocks/>
          </p:cNvCxnSpPr>
          <p:nvPr/>
        </p:nvCxnSpPr>
        <p:spPr>
          <a:xfrm rot="5400000" flipV="1">
            <a:off x="4195165" y="3632200"/>
            <a:ext cx="46634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Icon of a handshake.">
            <a:extLst>
              <a:ext uri="{FF2B5EF4-FFF2-40B4-BE49-F238E27FC236}">
                <a16:creationId xmlns:a16="http://schemas.microsoft.com/office/drawing/2014/main" id="{6FB11090-8CA5-4DB2-98EF-4358885235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20444" y="1342577"/>
            <a:ext cx="1270065" cy="1270065"/>
          </a:xfrm>
          <a:prstGeom prst="rect">
            <a:avLst/>
          </a:prstGeom>
        </p:spPr>
      </p:pic>
      <p:sp>
        <p:nvSpPr>
          <p:cNvPr id="9" name="TextBox 8">
            <a:extLst>
              <a:ext uri="{FF2B5EF4-FFF2-40B4-BE49-F238E27FC236}">
                <a16:creationId xmlns:a16="http://schemas.microsoft.com/office/drawing/2014/main" id="{820C4AAA-302B-41A7-B9D5-5CD15A49C443}"/>
              </a:ext>
            </a:extLst>
          </p:cNvPr>
          <p:cNvSpPr txBox="1"/>
          <p:nvPr/>
        </p:nvSpPr>
        <p:spPr>
          <a:xfrm>
            <a:off x="6635771" y="2357823"/>
            <a:ext cx="2294340" cy="4201609"/>
          </a:xfrm>
          <a:prstGeom prst="rect">
            <a:avLst/>
          </a:prstGeom>
          <a:noFill/>
        </p:spPr>
        <p:txBody>
          <a:bodyPr wrap="square" lIns="137160" tIns="457200" rIns="137160" bIns="68580" rtlCol="0" anchor="t" anchorCtr="0">
            <a:noAutofit/>
          </a:bodyPr>
          <a:lstStyle/>
          <a:p>
            <a:r>
              <a:rPr lang="en-US" sz="2400">
                <a:latin typeface="Source Sans Pro" panose="020B0503030403020204" pitchFamily="34" charset="0"/>
              </a:rPr>
              <a:t>Make </a:t>
            </a:r>
            <a:r>
              <a:rPr lang="en-US" sz="2400" b="1" u="sng">
                <a:latin typeface="Source Sans Pro" panose="020B0503030403020204" pitchFamily="34" charset="0"/>
              </a:rPr>
              <a:t>contacts</a:t>
            </a:r>
            <a:r>
              <a:rPr lang="en-US" sz="2400">
                <a:latin typeface="Source Sans Pro" panose="020B0503030403020204" pitchFamily="34" charset="0"/>
              </a:rPr>
              <a:t> through small business events and network your</a:t>
            </a:r>
            <a:r>
              <a:rPr lang="en-US" sz="2400" i="1">
                <a:latin typeface="Source Sans Pro" panose="020B0503030403020204" pitchFamily="34" charset="0"/>
              </a:rPr>
              <a:t> </a:t>
            </a:r>
            <a:r>
              <a:rPr lang="en-US" sz="2400">
                <a:latin typeface="Source Sans Pro" panose="020B0503030403020204" pitchFamily="34" charset="0"/>
              </a:rPr>
              <a:t>business</a:t>
            </a:r>
            <a:endParaRPr lang="en-US" sz="1400" i="1"/>
          </a:p>
        </p:txBody>
      </p:sp>
      <p:sp>
        <p:nvSpPr>
          <p:cNvPr id="4" name="Slide Number Placeholder 3">
            <a:extLst>
              <a:ext uri="{FF2B5EF4-FFF2-40B4-BE49-F238E27FC236}">
                <a16:creationId xmlns:a16="http://schemas.microsoft.com/office/drawing/2014/main" id="{3C9C024D-BAFB-47CD-A6E8-96E2E8845FB3}"/>
              </a:ext>
            </a:extLst>
          </p:cNvPr>
          <p:cNvSpPr>
            <a:spLocks noGrp="1"/>
          </p:cNvSpPr>
          <p:nvPr>
            <p:ph type="sldNum" sz="quarter" idx="12"/>
          </p:nvPr>
        </p:nvSpPr>
        <p:spPr>
          <a:xfrm>
            <a:off x="6873350" y="637784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mtClean="0"/>
              <a:pPr/>
              <a:t>13</a:t>
            </a:fld>
            <a:endParaRPr lang="en-US"/>
          </a:p>
        </p:txBody>
      </p:sp>
    </p:spTree>
    <p:extLst>
      <p:ext uri="{BB962C8B-B14F-4D97-AF65-F5344CB8AC3E}">
        <p14:creationId xmlns:p14="http://schemas.microsoft.com/office/powerpoint/2010/main" val="6176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5DA772-A996-4C22-BDA5-1CC7065006B8}"/>
              </a:ext>
            </a:extLst>
          </p:cNvPr>
          <p:cNvSpPr>
            <a:spLocks noGrp="1"/>
          </p:cNvSpPr>
          <p:nvPr>
            <p:ph type="title"/>
          </p:nvPr>
        </p:nvSpPr>
        <p:spPr>
          <a:xfrm>
            <a:off x="628650" y="219483"/>
            <a:ext cx="7886700" cy="699775"/>
          </a:xfrm>
        </p:spPr>
        <p:txBody>
          <a:bodyPr>
            <a:normAutofit/>
          </a:bodyPr>
          <a:lstStyle/>
          <a:p>
            <a:r>
              <a:rPr lang="en-US" sz="2800">
                <a:ln w="0"/>
                <a:solidFill>
                  <a:srgbClr val="002E6D"/>
                </a:solidFill>
                <a:cs typeface="Times New Roman" pitchFamily="18" charset="0"/>
              </a:rPr>
              <a:t>What is a Capability Statement?</a:t>
            </a:r>
            <a:endParaRPr lang="en-US">
              <a:solidFill>
                <a:srgbClr val="002E6D"/>
              </a:solidFill>
            </a:endParaRPr>
          </a:p>
        </p:txBody>
      </p:sp>
      <p:sp>
        <p:nvSpPr>
          <p:cNvPr id="124" name="TextBox 123">
            <a:extLst>
              <a:ext uri="{FF2B5EF4-FFF2-40B4-BE49-F238E27FC236}">
                <a16:creationId xmlns:a16="http://schemas.microsoft.com/office/drawing/2014/main" id="{5CC555E9-01C2-466D-A5AC-D697F11B834B}"/>
              </a:ext>
            </a:extLst>
          </p:cNvPr>
          <p:cNvSpPr txBox="1"/>
          <p:nvPr/>
        </p:nvSpPr>
        <p:spPr>
          <a:xfrm>
            <a:off x="789696" y="1168675"/>
            <a:ext cx="590336" cy="646331"/>
          </a:xfrm>
          <a:prstGeom prst="rect">
            <a:avLst/>
          </a:prstGeom>
          <a:noFill/>
        </p:spPr>
        <p:txBody>
          <a:bodyPr wrap="square" rtlCol="0">
            <a:spAutoFit/>
          </a:bodyPr>
          <a:lstStyle/>
          <a:p>
            <a:r>
              <a:rPr lang="en-US" sz="3600" b="1" u="sng">
                <a:solidFill>
                  <a:srgbClr val="007DBC"/>
                </a:solidFill>
                <a:latin typeface="Source Sans Pro" panose="020B0503030403020204"/>
              </a:rPr>
              <a:t>1</a:t>
            </a:r>
          </a:p>
        </p:txBody>
      </p:sp>
      <p:pic>
        <p:nvPicPr>
          <p:cNvPr id="4" name="Picture 3" descr="Icon of statistics.">
            <a:extLst>
              <a:ext uri="{FF2B5EF4-FFF2-40B4-BE49-F238E27FC236}">
                <a16:creationId xmlns:a16="http://schemas.microsoft.com/office/drawing/2014/main" id="{304BFD02-5162-49EA-8C30-94363DACE2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2101" y="895917"/>
            <a:ext cx="1188720" cy="1188720"/>
          </a:xfrm>
          <a:prstGeom prst="rect">
            <a:avLst/>
          </a:prstGeom>
        </p:spPr>
      </p:pic>
      <p:sp>
        <p:nvSpPr>
          <p:cNvPr id="97" name="TextBox 23">
            <a:extLst>
              <a:ext uri="{FF2B5EF4-FFF2-40B4-BE49-F238E27FC236}">
                <a16:creationId xmlns:a16="http://schemas.microsoft.com/office/drawing/2014/main" id="{A5E8A0C0-A69D-4B14-89F9-690BDD43FAAD}"/>
              </a:ext>
            </a:extLst>
          </p:cNvPr>
          <p:cNvSpPr txBox="1"/>
          <p:nvPr/>
        </p:nvSpPr>
        <p:spPr>
          <a:xfrm>
            <a:off x="640159" y="2058848"/>
            <a:ext cx="3291840" cy="4001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a:latin typeface="Source Sans Pro" panose="020B0503030403020204"/>
                <a:ea typeface="Raleway" panose="020B0003030101060003" pitchFamily="2" charset="0"/>
              </a:rPr>
              <a:t>Purpose</a:t>
            </a:r>
            <a:endParaRPr lang="id-ID" sz="2000" b="1">
              <a:latin typeface="Source Sans Pro" panose="020B0503030403020204"/>
              <a:ea typeface="Raleway" panose="020B0003030101060003" pitchFamily="2" charset="0"/>
            </a:endParaRPr>
          </a:p>
        </p:txBody>
      </p:sp>
      <p:cxnSp>
        <p:nvCxnSpPr>
          <p:cNvPr id="5" name="Straight Connector 4">
            <a:extLst>
              <a:ext uri="{FF2B5EF4-FFF2-40B4-BE49-F238E27FC236}">
                <a16:creationId xmlns:a16="http://schemas.microsoft.com/office/drawing/2014/main" id="{F11D3800-72F7-4FA4-85BD-374A7DD17AA1}"/>
              </a:ext>
              <a:ext uri="{C183D7F6-B498-43B3-948B-1728B52AA6E4}">
                <adec:decorative xmlns:adec="http://schemas.microsoft.com/office/drawing/2017/decorative" val="1"/>
              </a:ext>
            </a:extLst>
          </p:cNvPr>
          <p:cNvCxnSpPr/>
          <p:nvPr/>
        </p:nvCxnSpPr>
        <p:spPr>
          <a:xfrm>
            <a:off x="2024742" y="2475387"/>
            <a:ext cx="54864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07AE4336-EEDB-42F2-B0A5-14EF7B1C550E}"/>
              </a:ext>
            </a:extLst>
          </p:cNvPr>
          <p:cNvSpPr/>
          <p:nvPr/>
        </p:nvSpPr>
        <p:spPr>
          <a:xfrm>
            <a:off x="1084864" y="2501759"/>
            <a:ext cx="3291840"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Font typeface="Arial" panose="020B0604020202020204" pitchFamily="34" charset="0"/>
              <a:buChar char="•"/>
              <a:defRPr/>
            </a:pPr>
            <a:r>
              <a:rPr lang="en-US" sz="2000">
                <a:latin typeface="Source Sans Pro" panose="020B0503030403020204"/>
              </a:rPr>
              <a:t>Proof of Qualification</a:t>
            </a:r>
          </a:p>
          <a:p>
            <a:pPr marL="342900" indent="-342900">
              <a:buFont typeface="Arial" panose="020B0604020202020204" pitchFamily="34" charset="0"/>
              <a:buChar char="•"/>
              <a:defRPr/>
            </a:pPr>
            <a:r>
              <a:rPr lang="en-US" sz="2000">
                <a:latin typeface="Source Sans Pro" panose="020B0503030403020204"/>
              </a:rPr>
              <a:t>Introduction</a:t>
            </a:r>
            <a:endParaRPr lang="en-US" sz="2000">
              <a:solidFill>
                <a:schemeClr val="tx1">
                  <a:lumMod val="50000"/>
                  <a:lumOff val="50000"/>
                </a:schemeClr>
              </a:solidFill>
              <a:latin typeface="Source Sans Pro" panose="020B0503030403020204"/>
            </a:endParaRPr>
          </a:p>
        </p:txBody>
      </p:sp>
      <p:sp>
        <p:nvSpPr>
          <p:cNvPr id="125" name="TextBox 124">
            <a:extLst>
              <a:ext uri="{FF2B5EF4-FFF2-40B4-BE49-F238E27FC236}">
                <a16:creationId xmlns:a16="http://schemas.microsoft.com/office/drawing/2014/main" id="{94EF824A-BA84-4C91-ACDC-C72A87AA80C4}"/>
              </a:ext>
            </a:extLst>
          </p:cNvPr>
          <p:cNvSpPr txBox="1"/>
          <p:nvPr/>
        </p:nvSpPr>
        <p:spPr>
          <a:xfrm>
            <a:off x="4940824" y="1171343"/>
            <a:ext cx="590336" cy="646331"/>
          </a:xfrm>
          <a:prstGeom prst="rect">
            <a:avLst/>
          </a:prstGeom>
          <a:noFill/>
        </p:spPr>
        <p:txBody>
          <a:bodyPr wrap="square" rtlCol="0">
            <a:spAutoFit/>
          </a:bodyPr>
          <a:lstStyle/>
          <a:p>
            <a:r>
              <a:rPr lang="en-US" sz="3600" b="1" u="sng">
                <a:solidFill>
                  <a:srgbClr val="007DBC"/>
                </a:solidFill>
                <a:latin typeface="Source Sans Pro" panose="020B0503030403020204"/>
              </a:rPr>
              <a:t>2</a:t>
            </a:r>
          </a:p>
        </p:txBody>
      </p:sp>
      <p:pic>
        <p:nvPicPr>
          <p:cNvPr id="34" name="Picture 33" descr="Icon of money.">
            <a:extLst>
              <a:ext uri="{FF2B5EF4-FFF2-40B4-BE49-F238E27FC236}">
                <a16:creationId xmlns:a16="http://schemas.microsoft.com/office/drawing/2014/main" id="{85195CA5-E51F-498C-A724-732FE81E25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0720" y="919258"/>
            <a:ext cx="1188720" cy="1188720"/>
          </a:xfrm>
          <a:prstGeom prst="rect">
            <a:avLst/>
          </a:prstGeom>
        </p:spPr>
      </p:pic>
      <p:sp>
        <p:nvSpPr>
          <p:cNvPr id="101" name="TextBox 233">
            <a:extLst>
              <a:ext uri="{FF2B5EF4-FFF2-40B4-BE49-F238E27FC236}">
                <a16:creationId xmlns:a16="http://schemas.microsoft.com/office/drawing/2014/main" id="{9EB312C8-8D41-46EA-9381-4C5AE248BD57}"/>
              </a:ext>
            </a:extLst>
          </p:cNvPr>
          <p:cNvSpPr txBox="1"/>
          <p:nvPr/>
        </p:nvSpPr>
        <p:spPr>
          <a:xfrm>
            <a:off x="4638449" y="2075277"/>
            <a:ext cx="3524701" cy="400110"/>
          </a:xfrm>
          <a:prstGeom prst="rect">
            <a:avLst/>
          </a:prstGeom>
          <a:noFill/>
        </p:spPr>
        <p:txBody>
          <a:bodyPr wrap="square" rtlCol="0">
            <a:spAutoFit/>
          </a:bodyPr>
          <a:lstStyle>
            <a:defPPr>
              <a:defRPr lang="en-US"/>
            </a:defPPr>
            <a:lvl1pPr defTabSz="685800">
              <a:defRPr sz="19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sz="2000"/>
              <a:t>Marketing</a:t>
            </a:r>
            <a:endParaRPr lang="id-ID" sz="2000"/>
          </a:p>
        </p:txBody>
      </p:sp>
      <p:cxnSp>
        <p:nvCxnSpPr>
          <p:cNvPr id="28" name="Straight Connector 27">
            <a:extLst>
              <a:ext uri="{FF2B5EF4-FFF2-40B4-BE49-F238E27FC236}">
                <a16:creationId xmlns:a16="http://schemas.microsoft.com/office/drawing/2014/main" id="{A899C7F0-6827-406E-9382-40627E452397}"/>
              </a:ext>
              <a:ext uri="{C183D7F6-B498-43B3-948B-1728B52AA6E4}">
                <adec:decorative xmlns:adec="http://schemas.microsoft.com/office/drawing/2017/decorative" val="1"/>
              </a:ext>
            </a:extLst>
          </p:cNvPr>
          <p:cNvCxnSpPr/>
          <p:nvPr/>
        </p:nvCxnSpPr>
        <p:spPr>
          <a:xfrm>
            <a:off x="6124380" y="2475387"/>
            <a:ext cx="54864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1C061DA7-0E1B-42C0-8253-6C2F72A95167}"/>
              </a:ext>
            </a:extLst>
          </p:cNvPr>
          <p:cNvSpPr/>
          <p:nvPr/>
        </p:nvSpPr>
        <p:spPr>
          <a:xfrm>
            <a:off x="5270500" y="2501760"/>
            <a:ext cx="3291840"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US" sz="2000">
                <a:latin typeface="Source Sans Pro" panose="020B0503030403020204"/>
              </a:rPr>
              <a:t>Door Opener</a:t>
            </a:r>
          </a:p>
          <a:p>
            <a:pPr marL="171450" lvl="0" indent="-171450">
              <a:buFont typeface="Arial" panose="020B0604020202020204" pitchFamily="34" charset="0"/>
              <a:buChar char="•"/>
              <a:defRPr/>
            </a:pPr>
            <a:r>
              <a:rPr lang="en-US" sz="2000">
                <a:latin typeface="Source Sans Pro" panose="020B0503030403020204"/>
              </a:rPr>
              <a:t>Captivate Customers</a:t>
            </a:r>
            <a:endParaRPr lang="en-US" sz="2000">
              <a:solidFill>
                <a:schemeClr val="tx1">
                  <a:lumMod val="50000"/>
                  <a:lumOff val="50000"/>
                </a:schemeClr>
              </a:solidFill>
              <a:latin typeface="Source Sans Pro" panose="020B0503030403020204"/>
            </a:endParaRPr>
          </a:p>
        </p:txBody>
      </p:sp>
      <p:sp>
        <p:nvSpPr>
          <p:cNvPr id="126" name="TextBox 125">
            <a:extLst>
              <a:ext uri="{FF2B5EF4-FFF2-40B4-BE49-F238E27FC236}">
                <a16:creationId xmlns:a16="http://schemas.microsoft.com/office/drawing/2014/main" id="{C17B2C18-2095-4C34-94BA-C73BC74FEB96}"/>
              </a:ext>
            </a:extLst>
          </p:cNvPr>
          <p:cNvSpPr txBox="1"/>
          <p:nvPr/>
        </p:nvSpPr>
        <p:spPr>
          <a:xfrm>
            <a:off x="789696" y="3691456"/>
            <a:ext cx="590336" cy="646331"/>
          </a:xfrm>
          <a:prstGeom prst="rect">
            <a:avLst/>
          </a:prstGeom>
          <a:noFill/>
        </p:spPr>
        <p:txBody>
          <a:bodyPr wrap="square" rtlCol="0">
            <a:spAutoFit/>
          </a:bodyPr>
          <a:lstStyle/>
          <a:p>
            <a:r>
              <a:rPr lang="en-US" sz="3600" b="1" u="sng">
                <a:solidFill>
                  <a:srgbClr val="007DBC"/>
                </a:solidFill>
                <a:latin typeface="Source Sans Pro" panose="020B0503030403020204"/>
              </a:rPr>
              <a:t>3</a:t>
            </a:r>
          </a:p>
        </p:txBody>
      </p:sp>
      <p:pic>
        <p:nvPicPr>
          <p:cNvPr id="117" name="Picture 116" descr="Icon of a contract.">
            <a:extLst>
              <a:ext uri="{FF2B5EF4-FFF2-40B4-BE49-F238E27FC236}">
                <a16:creationId xmlns:a16="http://schemas.microsoft.com/office/drawing/2014/main" id="{0B99F8C5-0D7A-4C8E-B589-450DE60098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37439" y="3478083"/>
            <a:ext cx="1005840" cy="1005840"/>
          </a:xfrm>
          <a:prstGeom prst="rect">
            <a:avLst/>
          </a:prstGeom>
        </p:spPr>
      </p:pic>
      <p:sp>
        <p:nvSpPr>
          <p:cNvPr id="99" name="TextBox 23">
            <a:extLst>
              <a:ext uri="{FF2B5EF4-FFF2-40B4-BE49-F238E27FC236}">
                <a16:creationId xmlns:a16="http://schemas.microsoft.com/office/drawing/2014/main" id="{C4B8A112-F72C-45D8-88ED-1EC0296738AF}"/>
              </a:ext>
            </a:extLst>
          </p:cNvPr>
          <p:cNvSpPr txBox="1"/>
          <p:nvPr/>
        </p:nvSpPr>
        <p:spPr>
          <a:xfrm>
            <a:off x="594439" y="4527466"/>
            <a:ext cx="3291840" cy="400110"/>
          </a:xfrm>
          <a:prstGeom prst="rect">
            <a:avLst/>
          </a:prstGeom>
          <a:noFill/>
        </p:spPr>
        <p:txBody>
          <a:bodyPr wrap="square" rtlCol="0">
            <a:spAutoFit/>
          </a:bodyPr>
          <a:lstStyle>
            <a:defPPr>
              <a:defRPr lang="en-US"/>
            </a:defPPr>
            <a:lvl1pPr defTabSz="685800">
              <a:defRPr sz="20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a:t>What Is It</a:t>
            </a:r>
            <a:endParaRPr lang="id-ID"/>
          </a:p>
        </p:txBody>
      </p:sp>
      <p:cxnSp>
        <p:nvCxnSpPr>
          <p:cNvPr id="26" name="Straight Connector 25">
            <a:extLst>
              <a:ext uri="{FF2B5EF4-FFF2-40B4-BE49-F238E27FC236}">
                <a16:creationId xmlns:a16="http://schemas.microsoft.com/office/drawing/2014/main" id="{144928B2-76EC-48E3-8AD5-28530CBD6854}"/>
              </a:ext>
              <a:ext uri="{C183D7F6-B498-43B3-948B-1728B52AA6E4}">
                <adec:decorative xmlns:adec="http://schemas.microsoft.com/office/drawing/2017/decorative" val="1"/>
              </a:ext>
            </a:extLst>
          </p:cNvPr>
          <p:cNvCxnSpPr/>
          <p:nvPr/>
        </p:nvCxnSpPr>
        <p:spPr>
          <a:xfrm>
            <a:off x="2024742" y="4955377"/>
            <a:ext cx="54864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DC9BA100-7A8B-4913-A88F-EB14041F6CA1}"/>
              </a:ext>
            </a:extLst>
          </p:cNvPr>
          <p:cNvSpPr/>
          <p:nvPr/>
        </p:nvSpPr>
        <p:spPr>
          <a:xfrm>
            <a:off x="1084864" y="4970973"/>
            <a:ext cx="3291840"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lvl="0" indent="-342900" defTabSz="914400">
              <a:buFont typeface="Arial" panose="020B0604020202020204" pitchFamily="34" charset="0"/>
              <a:buChar char="•"/>
              <a:defRPr/>
            </a:pPr>
            <a:r>
              <a:rPr lang="en-US" sz="2000">
                <a:latin typeface="Source Sans Pro" panose="020B0503030403020204"/>
              </a:rPr>
              <a:t>Business Resume</a:t>
            </a:r>
          </a:p>
          <a:p>
            <a:pPr marL="342900" lvl="0" indent="-342900" defTabSz="914400">
              <a:buFont typeface="Arial" panose="020B0604020202020204" pitchFamily="34" charset="0"/>
              <a:buChar char="•"/>
              <a:defRPr/>
            </a:pPr>
            <a:r>
              <a:rPr lang="en-US" sz="2000">
                <a:latin typeface="Source Sans Pro" panose="020B0503030403020204"/>
              </a:rPr>
              <a:t>Relationship Builder</a:t>
            </a:r>
          </a:p>
        </p:txBody>
      </p:sp>
      <p:sp>
        <p:nvSpPr>
          <p:cNvPr id="127" name="TextBox 126">
            <a:extLst>
              <a:ext uri="{FF2B5EF4-FFF2-40B4-BE49-F238E27FC236}">
                <a16:creationId xmlns:a16="http://schemas.microsoft.com/office/drawing/2014/main" id="{DEB6B1AF-CD1E-4487-953E-D7E4CA46D435}"/>
              </a:ext>
            </a:extLst>
          </p:cNvPr>
          <p:cNvSpPr txBox="1"/>
          <p:nvPr/>
        </p:nvSpPr>
        <p:spPr>
          <a:xfrm>
            <a:off x="4940824" y="3694683"/>
            <a:ext cx="590336" cy="646331"/>
          </a:xfrm>
          <a:prstGeom prst="rect">
            <a:avLst/>
          </a:prstGeom>
          <a:noFill/>
        </p:spPr>
        <p:txBody>
          <a:bodyPr wrap="square" rtlCol="0">
            <a:spAutoFit/>
          </a:bodyPr>
          <a:lstStyle/>
          <a:p>
            <a:r>
              <a:rPr lang="en-US" sz="3600" b="1" u="sng">
                <a:solidFill>
                  <a:srgbClr val="007DBC"/>
                </a:solidFill>
                <a:latin typeface="Source Sans Pro" panose="020B0503030403020204"/>
              </a:rPr>
              <a:t>4</a:t>
            </a:r>
          </a:p>
        </p:txBody>
      </p:sp>
      <p:pic>
        <p:nvPicPr>
          <p:cNvPr id="119" name="Picture 118" descr="Icon of a lightbulb.">
            <a:extLst>
              <a:ext uri="{FF2B5EF4-FFF2-40B4-BE49-F238E27FC236}">
                <a16:creationId xmlns:a16="http://schemas.microsoft.com/office/drawing/2014/main" id="{DCFFD43D-9E07-4D0B-BF67-B90B7039170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29970" y="3478083"/>
            <a:ext cx="1005840" cy="1005840"/>
          </a:xfrm>
          <a:prstGeom prst="rect">
            <a:avLst/>
          </a:prstGeom>
        </p:spPr>
      </p:pic>
      <p:sp>
        <p:nvSpPr>
          <p:cNvPr id="103" name="TextBox 235">
            <a:extLst>
              <a:ext uri="{FF2B5EF4-FFF2-40B4-BE49-F238E27FC236}">
                <a16:creationId xmlns:a16="http://schemas.microsoft.com/office/drawing/2014/main" id="{2C1AEDBD-2227-4358-BA85-29AE4EF080A4}"/>
              </a:ext>
            </a:extLst>
          </p:cNvPr>
          <p:cNvSpPr txBox="1"/>
          <p:nvPr/>
        </p:nvSpPr>
        <p:spPr>
          <a:xfrm>
            <a:off x="4686970" y="4527467"/>
            <a:ext cx="3291840" cy="400110"/>
          </a:xfrm>
          <a:prstGeom prst="rect">
            <a:avLst/>
          </a:prstGeom>
          <a:noFill/>
        </p:spPr>
        <p:txBody>
          <a:bodyPr wrap="square" rtlCol="0">
            <a:spAutoFit/>
          </a:bodyPr>
          <a:lstStyle>
            <a:defPPr>
              <a:defRPr lang="en-US"/>
            </a:defPPr>
            <a:lvl1pPr defTabSz="685800">
              <a:defRPr sz="19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sz="2000"/>
              <a:t>How to Use It</a:t>
            </a:r>
            <a:endParaRPr lang="id-ID" sz="2000"/>
          </a:p>
        </p:txBody>
      </p:sp>
      <p:cxnSp>
        <p:nvCxnSpPr>
          <p:cNvPr id="27" name="Straight Connector 26">
            <a:extLst>
              <a:ext uri="{FF2B5EF4-FFF2-40B4-BE49-F238E27FC236}">
                <a16:creationId xmlns:a16="http://schemas.microsoft.com/office/drawing/2014/main" id="{E8ACAB87-3372-45F2-B854-CA03EB0D09B8}"/>
              </a:ext>
              <a:ext uri="{C183D7F6-B498-43B3-948B-1728B52AA6E4}">
                <adec:decorative xmlns:adec="http://schemas.microsoft.com/office/drawing/2017/decorative" val="1"/>
              </a:ext>
            </a:extLst>
          </p:cNvPr>
          <p:cNvCxnSpPr/>
          <p:nvPr/>
        </p:nvCxnSpPr>
        <p:spPr>
          <a:xfrm>
            <a:off x="6150427" y="4955377"/>
            <a:ext cx="54864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ACBC9536-7212-4839-8BAA-AD876057247E}"/>
              </a:ext>
            </a:extLst>
          </p:cNvPr>
          <p:cNvSpPr/>
          <p:nvPr/>
        </p:nvSpPr>
        <p:spPr>
          <a:xfrm>
            <a:off x="5235994" y="4970758"/>
            <a:ext cx="3291840" cy="163121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lvl="0" indent="-342900" defTabSz="914400">
              <a:buFont typeface="Arial" panose="020B0604020202020204" pitchFamily="34" charset="0"/>
              <a:buChar char="•"/>
              <a:defRPr/>
            </a:pPr>
            <a:r>
              <a:rPr lang="en-US" sz="2000">
                <a:latin typeface="Source Sans Pro" panose="020B0503030403020204"/>
              </a:rPr>
              <a:t>Prime or Teaming Opportunities</a:t>
            </a:r>
          </a:p>
          <a:p>
            <a:pPr marL="342900" lvl="0" indent="-342900" defTabSz="914400">
              <a:buFont typeface="Arial" panose="020B0604020202020204" pitchFamily="34" charset="0"/>
              <a:buChar char="•"/>
              <a:defRPr/>
            </a:pPr>
            <a:r>
              <a:rPr lang="en-US" sz="2000">
                <a:latin typeface="Source Sans Pro" panose="020B0503030403020204"/>
              </a:rPr>
              <a:t>Part of a Sources Sought or Request for Information Response</a:t>
            </a:r>
          </a:p>
        </p:txBody>
      </p:sp>
      <p:sp>
        <p:nvSpPr>
          <p:cNvPr id="35" name="Slide Number Placeholder 2">
            <a:extLst>
              <a:ext uri="{FF2B5EF4-FFF2-40B4-BE49-F238E27FC236}">
                <a16:creationId xmlns:a16="http://schemas.microsoft.com/office/drawing/2014/main" id="{ACD207DF-C35C-48B3-89D9-8FFDD2228EEB}"/>
              </a:ext>
            </a:extLst>
          </p:cNvPr>
          <p:cNvSpPr>
            <a:spLocks noGrp="1"/>
          </p:cNvSpPr>
          <p:nvPr>
            <p:ph type="sldNum" sz="quarter" idx="12"/>
          </p:nvPr>
        </p:nvSpPr>
        <p:spPr>
          <a:xfrm>
            <a:off x="6796510" y="619430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mtClean="0"/>
              <a:pPr/>
              <a:t>14</a:t>
            </a:fld>
            <a:endParaRPr lang="en-US">
              <a:solidFill>
                <a:schemeClr val="tx1"/>
              </a:solidFill>
              <a:latin typeface="Source Sans Pro" panose="020B0503030403020204"/>
            </a:endParaRPr>
          </a:p>
        </p:txBody>
      </p:sp>
    </p:spTree>
    <p:extLst>
      <p:ext uri="{BB962C8B-B14F-4D97-AF65-F5344CB8AC3E}">
        <p14:creationId xmlns:p14="http://schemas.microsoft.com/office/powerpoint/2010/main" val="212288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61" y="216064"/>
            <a:ext cx="8680078" cy="499671"/>
          </a:xfrm>
        </p:spPr>
        <p:txBody>
          <a:bodyPr>
            <a:noAutofit/>
          </a:bodyPr>
          <a:lstStyle/>
          <a:p>
            <a:r>
              <a:rPr lang="en-US">
                <a:solidFill>
                  <a:srgbClr val="002E6D"/>
                </a:solidFill>
                <a:latin typeface="Source Sans Pro" panose="020B0503030403020204"/>
              </a:rPr>
              <a:t>Core Elements of a Capability Statement</a:t>
            </a:r>
          </a:p>
        </p:txBody>
      </p:sp>
      <p:pic>
        <p:nvPicPr>
          <p:cNvPr id="5" name="Picture 4" descr="Icon of a stack of data sheets.">
            <a:extLst>
              <a:ext uri="{FF2B5EF4-FFF2-40B4-BE49-F238E27FC236}">
                <a16:creationId xmlns:a16="http://schemas.microsoft.com/office/drawing/2014/main" id="{BD27C548-2DD7-40B5-A170-017F0D9D06FE}"/>
              </a:ext>
            </a:extLst>
          </p:cNvPr>
          <p:cNvPicPr>
            <a:picLocks noChangeAspect="1"/>
          </p:cNvPicPr>
          <p:nvPr/>
        </p:nvPicPr>
        <p:blipFill rotWithShape="1">
          <a:blip r:embed="rId3"/>
          <a:srcRect l="28983"/>
          <a:stretch/>
        </p:blipFill>
        <p:spPr>
          <a:xfrm>
            <a:off x="671046" y="915550"/>
            <a:ext cx="2097993" cy="1828800"/>
          </a:xfrm>
          <a:prstGeom prst="rect">
            <a:avLst/>
          </a:prstGeom>
        </p:spPr>
      </p:pic>
      <p:cxnSp>
        <p:nvCxnSpPr>
          <p:cNvPr id="6" name="Straight Connector 5">
            <a:extLst>
              <a:ext uri="{FF2B5EF4-FFF2-40B4-BE49-F238E27FC236}">
                <a16:creationId xmlns:a16="http://schemas.microsoft.com/office/drawing/2014/main" id="{5688621C-8168-4E46-AA71-2798165AEBC3}"/>
              </a:ext>
              <a:ext uri="{C183D7F6-B498-43B3-948B-1728B52AA6E4}">
                <adec:decorative xmlns:adec="http://schemas.microsoft.com/office/drawing/2017/decorative" val="1"/>
              </a:ext>
            </a:extLst>
          </p:cNvPr>
          <p:cNvCxnSpPr/>
          <p:nvPr/>
        </p:nvCxnSpPr>
        <p:spPr>
          <a:xfrm>
            <a:off x="751114" y="2852057"/>
            <a:ext cx="54864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DE5A879-08F5-41C9-8A5C-BB3CEDA021C9}"/>
              </a:ext>
            </a:extLst>
          </p:cNvPr>
          <p:cNvSpPr txBox="1">
            <a:spLocks noChangeArrowheads="1"/>
          </p:cNvSpPr>
          <p:nvPr/>
        </p:nvSpPr>
        <p:spPr bwMode="auto">
          <a:xfrm>
            <a:off x="671046" y="3022486"/>
            <a:ext cx="3900954"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r>
              <a:rPr lang="en-US" altLang="en-US" sz="2000" b="1">
                <a:latin typeface="Source Sans Pro" panose="020B0503030403020204"/>
              </a:rPr>
              <a:t>Title</a:t>
            </a:r>
          </a:p>
          <a:p>
            <a:pPr marL="285750" indent="-285750">
              <a:buFont typeface="Arial" panose="020B0604020202020204" pitchFamily="34" charset="0"/>
              <a:buChar char="•"/>
            </a:pPr>
            <a:r>
              <a:rPr lang="en-US" sz="2000">
                <a:latin typeface="Source Sans Pro" panose="020B0503030403020204"/>
              </a:rPr>
              <a:t>Include firm’s logo</a:t>
            </a:r>
          </a:p>
          <a:p>
            <a:pPr marL="285750" indent="-285750">
              <a:buFont typeface="Arial" panose="020B0604020202020204" pitchFamily="34" charset="0"/>
              <a:buChar char="•"/>
            </a:pPr>
            <a:r>
              <a:rPr lang="en-US" sz="2000">
                <a:latin typeface="Source Sans Pro" panose="020B0503030403020204"/>
              </a:rPr>
              <a:t>Other branding elements</a:t>
            </a:r>
          </a:p>
          <a:p>
            <a:r>
              <a:rPr lang="en-US" sz="2000" b="1">
                <a:latin typeface="Source Sans Pro" panose="020B0503030403020204"/>
              </a:rPr>
              <a:t>Corporate Data</a:t>
            </a:r>
          </a:p>
          <a:p>
            <a:pPr marL="285750" indent="-285750">
              <a:buFont typeface="Arial" panose="020B0604020202020204" pitchFamily="34" charset="0"/>
              <a:buChar char="•"/>
            </a:pPr>
            <a:r>
              <a:rPr lang="en-US" sz="2000">
                <a:latin typeface="Source Sans Pro" panose="020B0503030403020204"/>
              </a:rPr>
              <a:t>Office locations and contact information</a:t>
            </a:r>
          </a:p>
          <a:p>
            <a:r>
              <a:rPr lang="en-US" sz="2000" b="1">
                <a:latin typeface="Source Sans Pro" panose="020B0503030403020204"/>
              </a:rPr>
              <a:t>Company Data</a:t>
            </a:r>
          </a:p>
          <a:p>
            <a:pPr marL="285750" indent="-285750">
              <a:buFont typeface="Arial" panose="020B0604020202020204" pitchFamily="34" charset="0"/>
              <a:buChar char="•"/>
            </a:pPr>
            <a:r>
              <a:rPr lang="en-US" sz="2000">
                <a:latin typeface="Source Sans Pro" panose="020B0503030403020204"/>
              </a:rPr>
              <a:t>Financial stability/capacity</a:t>
            </a:r>
          </a:p>
          <a:p>
            <a:pPr marL="285750" indent="-285750">
              <a:buFont typeface="Arial" panose="020B0604020202020204" pitchFamily="34" charset="0"/>
              <a:buChar char="•"/>
            </a:pPr>
            <a:r>
              <a:rPr lang="en-US" sz="2000">
                <a:latin typeface="Source Sans Pro" panose="020B0503030403020204"/>
              </a:rPr>
              <a:t>Number of employees/teams</a:t>
            </a:r>
          </a:p>
          <a:p>
            <a:pPr marL="285750" indent="-285750">
              <a:buFont typeface="Arial" panose="020B0604020202020204" pitchFamily="34" charset="0"/>
              <a:buChar char="•"/>
            </a:pPr>
            <a:r>
              <a:rPr lang="en-US" sz="2000">
                <a:latin typeface="Source Sans Pro" panose="020B0503030403020204"/>
              </a:rPr>
              <a:t>DUNS, CAGE, NAICS</a:t>
            </a:r>
          </a:p>
          <a:p>
            <a:pPr marL="285750" indent="-285750">
              <a:buFont typeface="Arial" panose="020B0604020202020204" pitchFamily="34" charset="0"/>
              <a:buChar char="•"/>
            </a:pPr>
            <a:r>
              <a:rPr lang="en-US" sz="2000">
                <a:latin typeface="Source Sans Pro" panose="020B0503030403020204"/>
              </a:rPr>
              <a:t>GSA Schedule </a:t>
            </a:r>
          </a:p>
          <a:p>
            <a:pPr marL="285750" indent="-285750">
              <a:buFont typeface="Arial" panose="020B0604020202020204" pitchFamily="34" charset="0"/>
              <a:buChar char="•"/>
            </a:pPr>
            <a:endParaRPr lang="en-US" sz="1700">
              <a:latin typeface="Source Sans Pro" panose="020B0503030403020204"/>
            </a:endParaRPr>
          </a:p>
        </p:txBody>
      </p:sp>
      <p:pic>
        <p:nvPicPr>
          <p:cNvPr id="13" name="Picture 12" descr="Icon of business person discussing contracts.">
            <a:extLst>
              <a:ext uri="{FF2B5EF4-FFF2-40B4-BE49-F238E27FC236}">
                <a16:creationId xmlns:a16="http://schemas.microsoft.com/office/drawing/2014/main" id="{22A09E1C-57E3-47BF-B78F-66609D99675D}"/>
              </a:ext>
            </a:extLst>
          </p:cNvPr>
          <p:cNvPicPr>
            <a:picLocks noChangeAspect="1"/>
          </p:cNvPicPr>
          <p:nvPr/>
        </p:nvPicPr>
        <p:blipFill rotWithShape="1">
          <a:blip r:embed="rId4"/>
          <a:srcRect l="13989"/>
          <a:stretch/>
        </p:blipFill>
        <p:spPr>
          <a:xfrm>
            <a:off x="5371024" y="780606"/>
            <a:ext cx="2291487" cy="1920240"/>
          </a:xfrm>
          <a:prstGeom prst="rect">
            <a:avLst/>
          </a:prstGeom>
        </p:spPr>
      </p:pic>
      <p:cxnSp>
        <p:nvCxnSpPr>
          <p:cNvPr id="12" name="Straight Connector 11">
            <a:extLst>
              <a:ext uri="{FF2B5EF4-FFF2-40B4-BE49-F238E27FC236}">
                <a16:creationId xmlns:a16="http://schemas.microsoft.com/office/drawing/2014/main" id="{F2439CCB-D966-49E5-9C5F-157292272669}"/>
              </a:ext>
              <a:ext uri="{C183D7F6-B498-43B3-948B-1728B52AA6E4}">
                <adec:decorative xmlns:adec="http://schemas.microsoft.com/office/drawing/2017/decorative" val="1"/>
              </a:ext>
            </a:extLst>
          </p:cNvPr>
          <p:cNvCxnSpPr/>
          <p:nvPr/>
        </p:nvCxnSpPr>
        <p:spPr>
          <a:xfrm>
            <a:off x="5381896" y="2852057"/>
            <a:ext cx="548640" cy="0"/>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8F74379-04C6-407F-AB44-7FB3AA9E6B3B}"/>
              </a:ext>
            </a:extLst>
          </p:cNvPr>
          <p:cNvSpPr txBox="1">
            <a:spLocks noChangeArrowheads="1"/>
          </p:cNvSpPr>
          <p:nvPr/>
        </p:nvSpPr>
        <p:spPr bwMode="auto">
          <a:xfrm>
            <a:off x="5273745" y="3000971"/>
            <a:ext cx="35100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r>
              <a:rPr lang="en-US" sz="2000" b="1">
                <a:latin typeface="Source Sans Pro" panose="020B0503030403020204"/>
              </a:rPr>
              <a:t>Past Performance</a:t>
            </a:r>
          </a:p>
          <a:p>
            <a:pPr marL="285750" indent="-285750">
              <a:buFont typeface="Arial" panose="020B0604020202020204" pitchFamily="34" charset="0"/>
              <a:buChar char="•"/>
            </a:pPr>
            <a:r>
              <a:rPr lang="en-US" sz="2000">
                <a:latin typeface="Source Sans Pro" panose="020B0503030403020204"/>
              </a:rPr>
              <a:t>Show your benefits</a:t>
            </a:r>
          </a:p>
          <a:p>
            <a:pPr marL="285750" indent="-285750">
              <a:buFont typeface="Arial" panose="020B0604020202020204" pitchFamily="34" charset="0"/>
              <a:buChar char="•"/>
            </a:pPr>
            <a:r>
              <a:rPr lang="en-US" sz="2000">
                <a:latin typeface="Source Sans Pro" panose="020B0503030403020204"/>
              </a:rPr>
              <a:t>List your past customers</a:t>
            </a:r>
          </a:p>
          <a:p>
            <a:pPr marL="285750" indent="-285750">
              <a:buFont typeface="Arial" panose="020B0604020202020204" pitchFamily="34" charset="0"/>
              <a:buChar char="•"/>
            </a:pPr>
            <a:r>
              <a:rPr lang="en-US" sz="2000">
                <a:latin typeface="Source Sans Pro" panose="020B0503030403020204"/>
              </a:rPr>
              <a:t>Types of contracts</a:t>
            </a:r>
          </a:p>
          <a:p>
            <a:r>
              <a:rPr lang="en-US" sz="2000" b="1">
                <a:latin typeface="Source Sans Pro" panose="020B0503030403020204"/>
              </a:rPr>
              <a:t>Unique Features</a:t>
            </a:r>
          </a:p>
          <a:p>
            <a:pPr marL="285750" indent="-285750">
              <a:buFont typeface="Arial" panose="020B0604020202020204" pitchFamily="34" charset="0"/>
              <a:buChar char="•"/>
            </a:pPr>
            <a:r>
              <a:rPr lang="en-US" sz="2000">
                <a:latin typeface="Source Sans Pro" panose="020B0503030403020204"/>
              </a:rPr>
              <a:t>What sets you apart?</a:t>
            </a:r>
          </a:p>
          <a:p>
            <a:pPr marL="285750" indent="-285750">
              <a:buFont typeface="Arial" panose="020B0604020202020204" pitchFamily="34" charset="0"/>
              <a:buChar char="•"/>
            </a:pPr>
            <a:r>
              <a:rPr lang="en-US" sz="2000">
                <a:latin typeface="Source Sans Pro" panose="020B0503030403020204"/>
              </a:rPr>
              <a:t>What is the benefit?</a:t>
            </a:r>
          </a:p>
          <a:p>
            <a:pPr marL="285750" indent="-285750">
              <a:buFont typeface="Arial" panose="020B0604020202020204" pitchFamily="34" charset="0"/>
              <a:buChar char="•"/>
            </a:pPr>
            <a:r>
              <a:rPr lang="en-US" sz="2000">
                <a:latin typeface="Source Sans Pro" panose="020B0503030403020204"/>
              </a:rPr>
              <a:t>Socio-economic certifications</a:t>
            </a:r>
          </a:p>
          <a:p>
            <a:pPr marL="285750" indent="-285750">
              <a:buFont typeface="Arial" panose="020B0604020202020204" pitchFamily="34" charset="0"/>
              <a:buChar char="•"/>
            </a:pPr>
            <a:r>
              <a:rPr lang="en-US" sz="2000">
                <a:latin typeface="Source Sans Pro" panose="020B0503030403020204"/>
              </a:rPr>
              <a:t>Insurance and bonding capacity</a:t>
            </a:r>
            <a:endParaRPr lang="en-US" sz="1700">
              <a:latin typeface="Source Sans Pro" panose="020B0503030403020204"/>
            </a:endParaRPr>
          </a:p>
        </p:txBody>
      </p:sp>
      <p:sp>
        <p:nvSpPr>
          <p:cNvPr id="4" name="Slide Number Placeholder 3"/>
          <p:cNvSpPr>
            <a:spLocks noGrp="1"/>
          </p:cNvSpPr>
          <p:nvPr>
            <p:ph type="sldNum" sz="quarter" idx="12"/>
          </p:nvPr>
        </p:nvSpPr>
        <p:spPr>
          <a:xfrm>
            <a:off x="6873350" y="637784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mtClean="0"/>
              <a:pPr/>
              <a:t>15</a:t>
            </a:fld>
            <a:endParaRPr lang="en-US">
              <a:latin typeface="Source Sans Pro" panose="020B0503030403020204"/>
            </a:endParaRPr>
          </a:p>
        </p:txBody>
      </p:sp>
    </p:spTree>
    <p:extLst>
      <p:ext uri="{BB962C8B-B14F-4D97-AF65-F5344CB8AC3E}">
        <p14:creationId xmlns:p14="http://schemas.microsoft.com/office/powerpoint/2010/main" val="167422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7">
            <a:extLst>
              <a:ext uri="{FF2B5EF4-FFF2-40B4-BE49-F238E27FC236}">
                <a16:creationId xmlns:a16="http://schemas.microsoft.com/office/drawing/2014/main" id="{46CBDC68-ACEB-40FD-AA7C-934546529358}"/>
              </a:ext>
            </a:extLst>
          </p:cNvPr>
          <p:cNvSpPr>
            <a:spLocks noGrp="1"/>
          </p:cNvSpPr>
          <p:nvPr>
            <p:ph sz="half" idx="1"/>
          </p:nvPr>
        </p:nvSpPr>
        <p:spPr>
          <a:xfrm>
            <a:off x="533400" y="1676400"/>
            <a:ext cx="5867400" cy="4724400"/>
          </a:xfrm>
        </p:spPr>
        <p:txBody>
          <a:bodyPr/>
          <a:lstStyle/>
          <a:p>
            <a:pPr eaLnBrk="1" hangingPunct="1">
              <a:spcBef>
                <a:spcPct val="30000"/>
              </a:spcBef>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3 Rules for a solicitation:</a:t>
            </a:r>
          </a:p>
          <a:p>
            <a:pPr eaLnBrk="1" hangingPunct="1">
              <a:spcBef>
                <a:spcPct val="30000"/>
              </a:spcBef>
              <a:buFont typeface="Wingdings" panose="05000000000000000000"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t>
            </a:r>
            <a:r>
              <a:rPr lang="en-US" altLang="en-US" i="1">
                <a:latin typeface="Arial" panose="020B0604020202020204" pitchFamily="34" charset="0"/>
                <a:ea typeface="ＭＳ Ｐゴシック" panose="020B0600070205080204" pitchFamily="34" charset="-128"/>
                <a:cs typeface="Arial" panose="020B0604020202020204" pitchFamily="34" charset="0"/>
              </a:rPr>
              <a:t>Read it…Read it…Read it!!!</a:t>
            </a:r>
          </a:p>
          <a:p>
            <a:pPr eaLnBrk="1" hangingPunct="1">
              <a:spcBef>
                <a:spcPct val="30000"/>
              </a:spcBef>
              <a:buFont typeface="Wingdings" panose="05000000000000000000" pitchFamily="2" charset="2"/>
              <a:buNone/>
            </a:pPr>
            <a:r>
              <a:rPr lang="en-US" altLang="en-US" i="1">
                <a:latin typeface="Arial" panose="020B0604020202020204" pitchFamily="34" charset="0"/>
                <a:ea typeface="ＭＳ Ｐゴシック" panose="020B0600070205080204" pitchFamily="34" charset="-128"/>
                <a:cs typeface="Arial" panose="020B0604020202020204" pitchFamily="34" charset="0"/>
              </a:rPr>
              <a:t>	-Pay attention to contract clauses</a:t>
            </a:r>
          </a:p>
          <a:p>
            <a:pPr eaLnBrk="1" hangingPunct="1">
              <a:spcBef>
                <a:spcPct val="30000"/>
              </a:spcBef>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Request a Procurement History</a:t>
            </a:r>
          </a:p>
          <a:p>
            <a:pPr eaLnBrk="1" hangingPunct="1">
              <a:spcBef>
                <a:spcPct val="30000"/>
              </a:spcBef>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Attend Pre-Bid Meetings </a:t>
            </a:r>
          </a:p>
          <a:p>
            <a:pPr eaLnBrk="1" hangingPunct="1">
              <a:spcBef>
                <a:spcPct val="30000"/>
              </a:spcBef>
              <a:buFont typeface="Wingdings" panose="05000000000000000000" pitchFamily="2" charset="2"/>
              <a:buNone/>
            </a:pPr>
            <a:r>
              <a:rPr lang="en-US" altLang="en-US">
                <a:latin typeface="Arial" panose="020B0604020202020204" pitchFamily="34" charset="0"/>
                <a:ea typeface="ＭＳ Ｐゴシック" panose="020B0600070205080204" pitchFamily="34" charset="-128"/>
                <a:cs typeface="Arial" panose="020B0604020202020204" pitchFamily="34" charset="0"/>
              </a:rPr>
              <a:t>   &amp; Walk-Throughs</a:t>
            </a:r>
          </a:p>
          <a:p>
            <a:pPr eaLnBrk="1" hangingPunct="1">
              <a:spcBef>
                <a:spcPct val="30000"/>
              </a:spcBef>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Get clarification of ambiguities</a:t>
            </a:r>
          </a:p>
          <a:p>
            <a:pPr eaLnBrk="1" hangingPunct="1">
              <a:spcBef>
                <a:spcPct val="30000"/>
              </a:spcBef>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Proofread your proposal</a:t>
            </a:r>
          </a:p>
          <a:p>
            <a:pPr eaLnBrk="1" hangingPunct="1">
              <a:spcBef>
                <a:spcPct val="30000"/>
              </a:spcBef>
              <a:buFont typeface="Wingdings" panose="05000000000000000000" pitchFamily="2" charset="2"/>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Submit it on time!</a:t>
            </a:r>
          </a:p>
        </p:txBody>
      </p:sp>
      <p:sp>
        <p:nvSpPr>
          <p:cNvPr id="64515" name="Slide Number Placeholder 5">
            <a:extLst>
              <a:ext uri="{FF2B5EF4-FFF2-40B4-BE49-F238E27FC236}">
                <a16:creationId xmlns:a16="http://schemas.microsoft.com/office/drawing/2014/main" id="{C15274A0-5F33-8D1B-65AB-2F4BA2942E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Tx/>
              <a:buNone/>
            </a:pPr>
            <a:fld id="{630EF17E-EE0F-4D07-B29D-6DEB187ED450}" type="slidenum">
              <a:rPr lang="en-US" altLang="en-US" sz="1400" smtClean="0">
                <a:latin typeface="Arial" panose="020B0604020202020204" pitchFamily="34" charset="0"/>
              </a:rPr>
              <a:pPr>
                <a:lnSpc>
                  <a:spcPct val="100000"/>
                </a:lnSpc>
                <a:spcBef>
                  <a:spcPct val="0"/>
                </a:spcBef>
                <a:buFontTx/>
                <a:buNone/>
              </a:pPr>
              <a:t>16</a:t>
            </a:fld>
            <a:endParaRPr lang="en-US" altLang="en-US" sz="1400">
              <a:latin typeface="Arial" panose="020B0604020202020204" pitchFamily="34" charset="0"/>
            </a:endParaRPr>
          </a:p>
        </p:txBody>
      </p:sp>
      <p:sp>
        <p:nvSpPr>
          <p:cNvPr id="64516" name="Text Box 1026">
            <a:extLst>
              <a:ext uri="{FF2B5EF4-FFF2-40B4-BE49-F238E27FC236}">
                <a16:creationId xmlns:a16="http://schemas.microsoft.com/office/drawing/2014/main" id="{05D8472D-DE86-C061-81CE-26331E5DB75A}"/>
              </a:ext>
            </a:extLst>
          </p:cNvPr>
          <p:cNvSpPr txBox="1">
            <a:spLocks noChangeArrowheads="1"/>
          </p:cNvSpPr>
          <p:nvPr/>
        </p:nvSpPr>
        <p:spPr bwMode="auto">
          <a:xfrm>
            <a:off x="2667000" y="152400"/>
            <a:ext cx="608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gn="r">
              <a:lnSpc>
                <a:spcPct val="100000"/>
              </a:lnSpc>
              <a:spcBef>
                <a:spcPct val="50000"/>
              </a:spcBef>
              <a:buFontTx/>
              <a:buNone/>
            </a:pPr>
            <a:r>
              <a:rPr lang="en-US" altLang="en-US" sz="3600" b="1" i="1">
                <a:solidFill>
                  <a:schemeClr val="tx2"/>
                </a:solidFill>
              </a:rPr>
              <a:t>Prepare Your Offer</a:t>
            </a:r>
          </a:p>
        </p:txBody>
      </p:sp>
      <p:pic>
        <p:nvPicPr>
          <p:cNvPr id="64517" name="Picture 1032" descr="BD07153_">
            <a:extLst>
              <a:ext uri="{FF2B5EF4-FFF2-40B4-BE49-F238E27FC236}">
                <a16:creationId xmlns:a16="http://schemas.microsoft.com/office/drawing/2014/main" id="{D38F9F73-06A5-08B6-E2E0-78D9E789D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2508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584CA57-C3AE-434F-89C3-57B6389507ED}"/>
              </a:ext>
            </a:extLst>
          </p:cNvPr>
          <p:cNvSpPr>
            <a:spLocks noGrp="1" noChangeArrowheads="1"/>
          </p:cNvSpPr>
          <p:nvPr>
            <p:ph type="title"/>
          </p:nvPr>
        </p:nvSpPr>
        <p:spPr>
          <a:xfrm>
            <a:off x="1229833" y="320675"/>
            <a:ext cx="5029200" cy="838200"/>
          </a:xfrm>
        </p:spPr>
        <p:txBody>
          <a:bodyPr>
            <a:normAutofit/>
          </a:bodyPr>
          <a:lstStyle/>
          <a:p>
            <a:pPr algn="r" defTabSz="685749" eaLnBrk="1" fontAlgn="auto" hangingPunct="1">
              <a:spcAft>
                <a:spcPts val="0"/>
              </a:spcAft>
              <a:defRPr/>
            </a:pPr>
            <a:r>
              <a:rPr lang="en-US" altLang="en-US" sz="3200" i="1" dirty="0">
                <a:ea typeface="ＭＳ Ｐゴシック" pitchFamily="-112" charset="-128"/>
              </a:rPr>
              <a:t>Contract Award</a:t>
            </a:r>
          </a:p>
        </p:txBody>
      </p:sp>
      <p:sp>
        <p:nvSpPr>
          <p:cNvPr id="66563" name="Slide Number Placeholder 3">
            <a:extLst>
              <a:ext uri="{FF2B5EF4-FFF2-40B4-BE49-F238E27FC236}">
                <a16:creationId xmlns:a16="http://schemas.microsoft.com/office/drawing/2014/main" id="{DCFD7C52-369E-44BD-DBF1-BDEB7A2740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Tx/>
              <a:buNone/>
            </a:pPr>
            <a:fld id="{7057BDDA-9804-417B-A131-65DD3F0C80D4}" type="slidenum">
              <a:rPr lang="en-US" altLang="en-US" sz="1400" smtClean="0">
                <a:latin typeface="Arial" panose="020B0604020202020204" pitchFamily="34" charset="0"/>
              </a:rPr>
              <a:pPr>
                <a:lnSpc>
                  <a:spcPct val="100000"/>
                </a:lnSpc>
                <a:spcBef>
                  <a:spcPct val="0"/>
                </a:spcBef>
                <a:buFontTx/>
                <a:buNone/>
              </a:pPr>
              <a:t>17</a:t>
            </a:fld>
            <a:endParaRPr lang="en-US" altLang="en-US" sz="1400">
              <a:latin typeface="Arial" panose="020B0604020202020204" pitchFamily="34" charset="0"/>
            </a:endParaRPr>
          </a:p>
        </p:txBody>
      </p:sp>
      <p:sp>
        <p:nvSpPr>
          <p:cNvPr id="66564" name="Text Box 3">
            <a:extLst>
              <a:ext uri="{FF2B5EF4-FFF2-40B4-BE49-F238E27FC236}">
                <a16:creationId xmlns:a16="http://schemas.microsoft.com/office/drawing/2014/main" id="{CC842AAF-1314-7A94-3BE7-201DE50B382D}"/>
              </a:ext>
            </a:extLst>
          </p:cNvPr>
          <p:cNvSpPr txBox="1">
            <a:spLocks noChangeArrowheads="1"/>
          </p:cNvSpPr>
          <p:nvPr/>
        </p:nvSpPr>
        <p:spPr bwMode="auto">
          <a:xfrm>
            <a:off x="381000" y="1752600"/>
            <a:ext cx="7848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 typeface="Wingdings" panose="05000000000000000000" pitchFamily="2" charset="2"/>
              <a:buChar char="§"/>
            </a:pPr>
            <a:r>
              <a:rPr lang="en-US" altLang="en-US" sz="2800" dirty="0">
                <a:latin typeface="Arial" panose="020B0604020202020204" pitchFamily="34" charset="0"/>
              </a:rPr>
              <a:t>  </a:t>
            </a:r>
            <a:r>
              <a:rPr lang="en-US" altLang="en-US" sz="2800" dirty="0">
                <a:ea typeface="Source Sans Pro" panose="020B0503030403020204" pitchFamily="34" charset="0"/>
              </a:rPr>
              <a:t>Are you Responsive?</a:t>
            </a:r>
          </a:p>
          <a:p>
            <a:pPr>
              <a:lnSpc>
                <a:spcPct val="100000"/>
              </a:lnSpc>
              <a:spcBef>
                <a:spcPct val="50000"/>
              </a:spcBef>
              <a:buFont typeface="Wingdings" panose="05000000000000000000" pitchFamily="2" charset="2"/>
              <a:buChar char="§"/>
            </a:pPr>
            <a:r>
              <a:rPr lang="en-US" altLang="en-US" sz="2800" dirty="0">
                <a:ea typeface="Source Sans Pro" panose="020B0503030403020204" pitchFamily="34" charset="0"/>
              </a:rPr>
              <a:t>  Are you Responsible?</a:t>
            </a:r>
          </a:p>
          <a:p>
            <a:pPr lvl="1">
              <a:lnSpc>
                <a:spcPct val="100000"/>
              </a:lnSpc>
              <a:spcBef>
                <a:spcPct val="0"/>
              </a:spcBef>
              <a:buFont typeface="Arial Unicode MS" pitchFamily="34" charset="-128"/>
              <a:buChar char="‒"/>
            </a:pPr>
            <a:r>
              <a:rPr lang="en-US" altLang="en-US" sz="2800" dirty="0">
                <a:ea typeface="Source Sans Pro" panose="020B0503030403020204" pitchFamily="34" charset="0"/>
              </a:rPr>
              <a:t>  </a:t>
            </a:r>
            <a:r>
              <a:rPr lang="en-US" altLang="en-US" dirty="0">
                <a:ea typeface="Source Sans Pro" panose="020B0503030403020204" pitchFamily="34" charset="0"/>
              </a:rPr>
              <a:t>Pre-Award Survey:  Technical capability</a:t>
            </a:r>
          </a:p>
          <a:p>
            <a:pPr lvl="1">
              <a:lnSpc>
                <a:spcPct val="100000"/>
              </a:lnSpc>
              <a:spcBef>
                <a:spcPct val="0"/>
              </a:spcBef>
              <a:buFont typeface="Arial Unicode MS" pitchFamily="34" charset="-128"/>
              <a:buNone/>
            </a:pPr>
            <a:r>
              <a:rPr lang="en-US" altLang="en-US" dirty="0">
                <a:ea typeface="Source Sans Pro" panose="020B0503030403020204" pitchFamily="34" charset="0"/>
              </a:rPr>
              <a:t>     &amp; production capability</a:t>
            </a:r>
          </a:p>
          <a:p>
            <a:pPr lvl="1">
              <a:lnSpc>
                <a:spcPct val="100000"/>
              </a:lnSpc>
              <a:spcBef>
                <a:spcPct val="0"/>
              </a:spcBef>
              <a:buFont typeface="Arial Unicode MS" pitchFamily="34" charset="-128"/>
              <a:buChar char="‒"/>
            </a:pPr>
            <a:r>
              <a:rPr lang="en-US" altLang="en-US" dirty="0">
                <a:ea typeface="Source Sans Pro" panose="020B0503030403020204" pitchFamily="34" charset="0"/>
              </a:rPr>
              <a:t>  Quality Assurance (QA)</a:t>
            </a:r>
          </a:p>
          <a:p>
            <a:pPr lvl="1">
              <a:lnSpc>
                <a:spcPct val="100000"/>
              </a:lnSpc>
              <a:spcBef>
                <a:spcPct val="0"/>
              </a:spcBef>
              <a:buFont typeface="Arial Unicode MS" pitchFamily="34" charset="-128"/>
              <a:buChar char="‒"/>
            </a:pPr>
            <a:r>
              <a:rPr lang="en-US" altLang="en-US" dirty="0">
                <a:ea typeface="Source Sans Pro" panose="020B0503030403020204" pitchFamily="34" charset="0"/>
              </a:rPr>
              <a:t>  Financial: accounts receivable, net worth, </a:t>
            </a:r>
          </a:p>
          <a:p>
            <a:pPr lvl="1">
              <a:lnSpc>
                <a:spcPct val="100000"/>
              </a:lnSpc>
              <a:spcBef>
                <a:spcPct val="0"/>
              </a:spcBef>
              <a:buFont typeface="Arial Unicode MS" pitchFamily="34" charset="-128"/>
              <a:buNone/>
            </a:pPr>
            <a:r>
              <a:rPr lang="en-US" altLang="en-US" dirty="0">
                <a:ea typeface="Source Sans Pro" panose="020B0503030403020204" pitchFamily="34" charset="0"/>
              </a:rPr>
              <a:t>    cash flow</a:t>
            </a:r>
          </a:p>
          <a:p>
            <a:pPr lvl="1">
              <a:lnSpc>
                <a:spcPct val="100000"/>
              </a:lnSpc>
              <a:spcBef>
                <a:spcPct val="0"/>
              </a:spcBef>
              <a:buFont typeface="Arial Unicode MS" pitchFamily="34" charset="-128"/>
              <a:buChar char="‒"/>
            </a:pPr>
            <a:r>
              <a:rPr lang="en-US" altLang="en-US" dirty="0">
                <a:ea typeface="Source Sans Pro" panose="020B0503030403020204" pitchFamily="34" charset="0"/>
              </a:rPr>
              <a:t>  Accounting System</a:t>
            </a:r>
          </a:p>
          <a:p>
            <a:pPr lvl="1">
              <a:lnSpc>
                <a:spcPct val="100000"/>
              </a:lnSpc>
              <a:spcBef>
                <a:spcPct val="0"/>
              </a:spcBef>
              <a:buFont typeface="Arial Unicode MS" pitchFamily="34" charset="-128"/>
              <a:buChar char="‒"/>
            </a:pPr>
            <a:r>
              <a:rPr lang="en-US" altLang="en-US" dirty="0">
                <a:ea typeface="Source Sans Pro" panose="020B0503030403020204" pitchFamily="34" charset="0"/>
              </a:rPr>
              <a:t>  System for Qualifying Suppliers</a:t>
            </a:r>
          </a:p>
          <a:p>
            <a:pPr lvl="1">
              <a:lnSpc>
                <a:spcPct val="100000"/>
              </a:lnSpc>
              <a:spcBef>
                <a:spcPct val="0"/>
              </a:spcBef>
              <a:buFont typeface="Arial Unicode MS" pitchFamily="34" charset="-128"/>
              <a:buChar char="‒"/>
            </a:pPr>
            <a:r>
              <a:rPr lang="en-US" altLang="en-US" dirty="0">
                <a:ea typeface="Source Sans Pro" panose="020B0503030403020204" pitchFamily="34" charset="0"/>
              </a:rPr>
              <a:t>  Packaging, Marking, Shipping</a:t>
            </a:r>
          </a:p>
        </p:txBody>
      </p:sp>
      <p:pic>
        <p:nvPicPr>
          <p:cNvPr id="66565" name="Picture 9" descr="BS01580_">
            <a:extLst>
              <a:ext uri="{FF2B5EF4-FFF2-40B4-BE49-F238E27FC236}">
                <a16:creationId xmlns:a16="http://schemas.microsoft.com/office/drawing/2014/main" id="{D1799A74-EFD0-CF50-B5E8-23E0FF0B2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23749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199A74C5-FFC8-5F67-4457-3F5D7DE31031}"/>
              </a:ext>
            </a:extLst>
          </p:cNvPr>
          <p:cNvSpPr>
            <a:spLocks noGrp="1"/>
          </p:cNvSpPr>
          <p:nvPr>
            <p:ph idx="1"/>
          </p:nvPr>
        </p:nvSpPr>
        <p:spPr>
          <a:xfrm>
            <a:off x="609600" y="1219200"/>
            <a:ext cx="7772400" cy="4648200"/>
          </a:xfrm>
        </p:spPr>
        <p:txBody>
          <a:bodyPr/>
          <a:lstStyle/>
          <a:p>
            <a:pPr eaLnBrk="1" hangingPunct="1">
              <a:buFont typeface="Wingdings" panose="05000000000000000000" pitchFamily="2" charset="2"/>
              <a:buChar char="§"/>
              <a:defRPr/>
            </a:pPr>
            <a:r>
              <a:rPr lang="en-US" altLang="en-US" sz="2800" dirty="0">
                <a:latin typeface="Source Sans Pro" panose="020B0503030403020204" pitchFamily="34" charset="0"/>
                <a:ea typeface="Source Sans Pro" panose="020B0503030403020204" pitchFamily="34" charset="0"/>
                <a:cs typeface="Arial" panose="020B0604020202020204" pitchFamily="34" charset="0"/>
              </a:rPr>
              <a:t>Agency Small &amp; Disadvantaged Business Utilization Offices</a:t>
            </a:r>
          </a:p>
          <a:p>
            <a:pPr eaLnBrk="1" hangingPunct="1">
              <a:buFont typeface="Wingdings" panose="05000000000000000000" pitchFamily="2" charset="2"/>
              <a:buNone/>
              <a:defRPr/>
            </a:pPr>
            <a:r>
              <a:rPr lang="en-US" altLang="en-US" sz="2400" dirty="0">
                <a:solidFill>
                  <a:schemeClr val="accent1"/>
                </a:solidFill>
                <a:latin typeface="Source Sans Pro" panose="020B0503030403020204" pitchFamily="34" charset="0"/>
                <a:ea typeface="Source Sans Pro" panose="020B0503030403020204" pitchFamily="34" charset="0"/>
                <a:cs typeface="Arial" panose="020B0604020202020204" pitchFamily="34" charset="0"/>
              </a:rPr>
              <a:t>    	</a:t>
            </a:r>
            <a:r>
              <a:rPr lang="en-US" sz="2000" i="1" dirty="0">
                <a:solidFill>
                  <a:schemeClr val="accent6">
                    <a:lumMod val="50000"/>
                  </a:schemeClr>
                </a:solidFill>
                <a:latin typeface="Source Sans Pro" panose="020B0503030403020204" pitchFamily="34" charset="0"/>
                <a:ea typeface="Source Sans Pro" panose="020B0503030403020204" pitchFamily="34" charset="0"/>
                <a:cs typeface="Arial" panose="020B0604020202020204" pitchFamily="34" charset="0"/>
                <a:hlinkClick r:id="rId3"/>
              </a:rPr>
              <a:t>https://hallways.cap.gsa.gov/app/#/gateway/federal-osdbu-directors-interagency-council/10172/members</a:t>
            </a:r>
            <a:endParaRPr lang="en-US" altLang="en-US" sz="2000" i="1" dirty="0">
              <a:solidFill>
                <a:schemeClr val="accent6">
                  <a:lumMod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eaLnBrk="1" hangingPunct="1">
              <a:buFont typeface="Wingdings" panose="05000000000000000000" pitchFamily="2" charset="2"/>
              <a:buChar char="§"/>
              <a:defRPr/>
            </a:pPr>
            <a:r>
              <a:rPr lang="en-US" altLang="en-US" sz="2800" dirty="0">
                <a:latin typeface="Source Sans Pro" panose="020B0503030403020204" pitchFamily="34" charset="0"/>
                <a:ea typeface="Source Sans Pro" panose="020B0503030403020204" pitchFamily="34" charset="0"/>
                <a:cs typeface="Arial" panose="020B0604020202020204" pitchFamily="34" charset="0"/>
              </a:rPr>
              <a:t>APEX Accelerators (formerly PTACs)</a:t>
            </a:r>
          </a:p>
          <a:p>
            <a:pPr marL="0" indent="0" eaLnBrk="1" fontAlgn="auto" hangingPunct="1">
              <a:spcAft>
                <a:spcPts val="0"/>
              </a:spcAft>
              <a:buNone/>
              <a:defRPr/>
            </a:pPr>
            <a:r>
              <a:rPr lang="en-US" altLang="en-US" sz="2400" b="1" dirty="0">
                <a:solidFill>
                  <a:schemeClr val="accent1"/>
                </a:solidFill>
                <a:latin typeface="Source Sans Pro" panose="020B0503030403020204" pitchFamily="34" charset="0"/>
                <a:ea typeface="Source Sans Pro" panose="020B0503030403020204" pitchFamily="34" charset="0"/>
                <a:cs typeface="Arial" panose="020B0604020202020204" pitchFamily="34" charset="0"/>
              </a:rPr>
              <a:t> 	</a:t>
            </a:r>
            <a:r>
              <a:rPr lang="en-US" sz="2000" i="1" dirty="0">
                <a:latin typeface="Source Sans Pro" panose="020B0503030403020204" pitchFamily="34" charset="0"/>
                <a:ea typeface="Source Sans Pro" panose="020B0503030403020204" pitchFamily="34" charset="0"/>
                <a:cs typeface="Arial" panose="020B0604020202020204" pitchFamily="34" charset="0"/>
                <a:hlinkClick r:id="rId4"/>
              </a:rPr>
              <a:t>www.apexaccelerators.us</a:t>
            </a:r>
            <a:endParaRPr lang="en-US" sz="2000" i="1" dirty="0">
              <a:latin typeface="Source Sans Pro" panose="020B0503030403020204" pitchFamily="34" charset="0"/>
              <a:ea typeface="Source Sans Pro" panose="020B0503030403020204" pitchFamily="34" charset="0"/>
              <a:cs typeface="Arial" panose="020B0604020202020204" pitchFamily="34" charset="0"/>
            </a:endParaRPr>
          </a:p>
          <a:p>
            <a:pPr eaLnBrk="1" hangingPunct="1">
              <a:buFont typeface="Wingdings" panose="05000000000000000000" pitchFamily="2" charset="2"/>
              <a:buChar char="§"/>
              <a:defRPr/>
            </a:pPr>
            <a:r>
              <a:rPr lang="en-US" altLang="en-US" sz="2800" dirty="0">
                <a:latin typeface="Source Sans Pro" panose="020B0503030403020204" pitchFamily="34" charset="0"/>
                <a:ea typeface="Source Sans Pro" panose="020B0503030403020204" pitchFamily="34" charset="0"/>
                <a:cs typeface="Arial" panose="020B0604020202020204" pitchFamily="34" charset="0"/>
              </a:rPr>
              <a:t>Small Business Development Centers</a:t>
            </a:r>
          </a:p>
          <a:p>
            <a:pPr eaLnBrk="1" hangingPunct="1">
              <a:buFont typeface="Arial" panose="020B0604020202020204" pitchFamily="34" charset="0"/>
              <a:buNone/>
              <a:defRPr/>
            </a:pPr>
            <a:r>
              <a:rPr lang="en-US" altLang="en-US" sz="2400" dirty="0">
                <a:latin typeface="Source Sans Pro" panose="020B0503030403020204" pitchFamily="34" charset="0"/>
                <a:ea typeface="Source Sans Pro" panose="020B0503030403020204" pitchFamily="34" charset="0"/>
                <a:cs typeface="Arial" panose="020B0604020202020204" pitchFamily="34" charset="0"/>
              </a:rPr>
              <a:t>    	</a:t>
            </a:r>
            <a:r>
              <a:rPr lang="en-US" sz="2400" i="1" dirty="0">
                <a:latin typeface="Source Sans Pro" panose="020B0503030403020204" pitchFamily="34" charset="0"/>
                <a:ea typeface="Source Sans Pro" panose="020B0503030403020204" pitchFamily="34" charset="0"/>
                <a:hlinkClick r:id="rId5"/>
              </a:rPr>
              <a:t>Home - America's SBDC (americassbdc.org)</a:t>
            </a:r>
            <a:endParaRPr lang="en-US" sz="2400" i="1" dirty="0">
              <a:latin typeface="Source Sans Pro" panose="020B0503030403020204" pitchFamily="34" charset="0"/>
              <a:ea typeface="Source Sans Pro" panose="020B0503030403020204" pitchFamily="34" charset="0"/>
            </a:endParaRPr>
          </a:p>
          <a:p>
            <a:pPr eaLnBrk="1" hangingPunct="1">
              <a:buFont typeface="Arial" panose="020B0604020202020204" pitchFamily="34" charset="0"/>
              <a:buNone/>
              <a:defRPr/>
            </a:pPr>
            <a:r>
              <a:rPr lang="en-US" altLang="en-US" sz="2800" dirty="0">
                <a:latin typeface="Source Sans Pro" panose="020B0503030403020204" pitchFamily="34" charset="0"/>
                <a:ea typeface="Source Sans Pro" panose="020B0503030403020204" pitchFamily="34" charset="0"/>
                <a:cs typeface="Arial" panose="020B0604020202020204" pitchFamily="34" charset="0"/>
              </a:rPr>
              <a:t>SBA’s Government Contracting</a:t>
            </a:r>
            <a:r>
              <a:rPr lang="en-US" altLang="en-US" sz="2000" i="1" dirty="0">
                <a:solidFill>
                  <a:srgbClr val="990000"/>
                </a:solidFill>
                <a:latin typeface="Source Sans Pro" panose="020B0503030403020204" pitchFamily="34" charset="0"/>
                <a:ea typeface="Source Sans Pro" panose="020B0503030403020204" pitchFamily="34" charset="0"/>
                <a:cs typeface="Arial" panose="020B0604020202020204" pitchFamily="34" charset="0"/>
              </a:rPr>
              <a:t>	</a:t>
            </a:r>
            <a:r>
              <a:rPr lang="en-US" altLang="en-US" sz="2000" i="1" dirty="0">
                <a:solidFill>
                  <a:schemeClr val="accent1"/>
                </a:solidFill>
                <a:latin typeface="Source Sans Pro" panose="020B0503030403020204" pitchFamily="34" charset="0"/>
                <a:ea typeface="Source Sans Pro" panose="020B0503030403020204" pitchFamily="34" charset="0"/>
                <a:cs typeface="Arial" panose="020B0604020202020204" pitchFamily="34" charset="0"/>
                <a:hlinkClick r:id="rId6"/>
              </a:rPr>
              <a:t>www.sba.gov/contracting</a:t>
            </a:r>
            <a:r>
              <a:rPr lang="en-US" altLang="en-US" dirty="0">
                <a:solidFill>
                  <a:schemeClr val="accent1"/>
                </a:solidFill>
                <a:latin typeface="Arial" panose="020B0604020202020204" pitchFamily="34" charset="0"/>
                <a:ea typeface="ＭＳ Ｐゴシック" panose="020B0600070205080204" pitchFamily="34" charset="-128"/>
                <a:cs typeface="Arial" panose="020B0604020202020204" pitchFamily="34" charset="0"/>
              </a:rPr>
              <a:t>	</a:t>
            </a:r>
            <a:endParaRPr lang="en-US" altLang="en-US" sz="2800" dirty="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6626" name="Rectangle 2">
            <a:extLst>
              <a:ext uri="{FF2B5EF4-FFF2-40B4-BE49-F238E27FC236}">
                <a16:creationId xmlns:a16="http://schemas.microsoft.com/office/drawing/2014/main" id="{47D99953-1913-0092-AB57-F5FB82290E25}"/>
              </a:ext>
            </a:extLst>
          </p:cNvPr>
          <p:cNvSpPr>
            <a:spLocks noGrp="1" noChangeArrowheads="1"/>
          </p:cNvSpPr>
          <p:nvPr>
            <p:ph type="title"/>
          </p:nvPr>
        </p:nvSpPr>
        <p:spPr>
          <a:xfrm>
            <a:off x="762000" y="304800"/>
            <a:ext cx="5867400" cy="609600"/>
          </a:xfrm>
        </p:spPr>
        <p:txBody>
          <a:bodyPr>
            <a:normAutofit/>
          </a:bodyPr>
          <a:lstStyle/>
          <a:p>
            <a:pPr algn="r" defTabSz="685749" eaLnBrk="1" fontAlgn="auto" hangingPunct="1">
              <a:spcAft>
                <a:spcPts val="0"/>
              </a:spcAft>
              <a:defRPr/>
            </a:pPr>
            <a:r>
              <a:rPr lang="en-US" altLang="en-US" sz="3200" i="1" dirty="0">
                <a:ea typeface="ＭＳ Ｐゴシック" pitchFamily="-112" charset="-128"/>
              </a:rPr>
              <a:t>Helpful </a:t>
            </a:r>
            <a:r>
              <a:rPr lang="en-US" altLang="en-US" sz="3200" dirty="0">
                <a:ea typeface="ＭＳ Ｐゴシック" pitchFamily="-112" charset="-128"/>
              </a:rPr>
              <a:t>Web</a:t>
            </a:r>
            <a:r>
              <a:rPr lang="en-US" altLang="en-US" sz="3200" i="1" dirty="0">
                <a:ea typeface="ＭＳ Ｐゴシック" pitchFamily="-112" charset="-128"/>
              </a:rPr>
              <a:t> Sites</a:t>
            </a:r>
          </a:p>
        </p:txBody>
      </p:sp>
      <p:sp>
        <p:nvSpPr>
          <p:cNvPr id="68612" name="Slide Number Placeholder 4">
            <a:extLst>
              <a:ext uri="{FF2B5EF4-FFF2-40B4-BE49-F238E27FC236}">
                <a16:creationId xmlns:a16="http://schemas.microsoft.com/office/drawing/2014/main" id="{39FFBC4D-4A21-5C16-B5B5-DAB0A1B083E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Tx/>
              <a:buNone/>
            </a:pPr>
            <a:fld id="{ABEBC5D8-DFE0-4AA3-9EAC-138DDACA3733}" type="slidenum">
              <a:rPr lang="en-US" altLang="en-US" sz="1400" smtClean="0">
                <a:latin typeface="Arial" panose="020B0604020202020204" pitchFamily="34" charset="0"/>
              </a:rPr>
              <a:pPr>
                <a:lnSpc>
                  <a:spcPct val="100000"/>
                </a:lnSpc>
                <a:spcBef>
                  <a:spcPct val="0"/>
                </a:spcBef>
                <a:buFontTx/>
                <a:buNone/>
              </a:pPr>
              <a:t>18</a:t>
            </a:fld>
            <a:endParaRPr lang="en-US" altLang="en-US" sz="140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4981-36CE-FC53-79A7-9BF283D317C4}"/>
              </a:ext>
            </a:extLst>
          </p:cNvPr>
          <p:cNvSpPr>
            <a:spLocks noGrp="1"/>
          </p:cNvSpPr>
          <p:nvPr>
            <p:ph type="title"/>
          </p:nvPr>
        </p:nvSpPr>
        <p:spPr/>
        <p:txBody>
          <a:bodyPr/>
          <a:lstStyle/>
          <a:p>
            <a:pPr eaLnBrk="1" fontAlgn="auto" hangingPunct="1">
              <a:spcAft>
                <a:spcPts val="0"/>
              </a:spcAft>
              <a:defRPr/>
            </a:pPr>
            <a:r>
              <a:rPr lang="en-US" sz="3200" dirty="0">
                <a:solidFill>
                  <a:srgbClr val="002060"/>
                </a:solidFill>
              </a:rPr>
              <a:t>Other Resources</a:t>
            </a:r>
            <a:endParaRPr lang="en-US" dirty="0">
              <a:solidFill>
                <a:srgbClr val="002060"/>
              </a:solidFill>
            </a:endParaRPr>
          </a:p>
        </p:txBody>
      </p:sp>
      <p:sp>
        <p:nvSpPr>
          <p:cNvPr id="3" name="Content Placeholder 2">
            <a:extLst>
              <a:ext uri="{FF2B5EF4-FFF2-40B4-BE49-F238E27FC236}">
                <a16:creationId xmlns:a16="http://schemas.microsoft.com/office/drawing/2014/main" id="{78D8F7FC-3B36-A33E-27F0-2F6FF191BAB9}"/>
              </a:ext>
            </a:extLst>
          </p:cNvPr>
          <p:cNvSpPr>
            <a:spLocks noGrp="1"/>
          </p:cNvSpPr>
          <p:nvPr>
            <p:ph idx="1"/>
          </p:nvPr>
        </p:nvSpPr>
        <p:spPr>
          <a:xfrm>
            <a:off x="628650" y="1111250"/>
            <a:ext cx="3286125" cy="5216525"/>
          </a:xfrm>
        </p:spPr>
        <p:txBody>
          <a:bodyPr rtlCol="0">
            <a:normAutofit/>
          </a:bodyPr>
          <a:lstStyle/>
          <a:p>
            <a:pPr marL="0" indent="0" eaLnBrk="1" fontAlgn="auto" hangingPunct="1">
              <a:spcAft>
                <a:spcPts val="0"/>
              </a:spcAft>
              <a:buFont typeface="Arial"/>
              <a:buNone/>
              <a:defRPr/>
            </a:pPr>
            <a:r>
              <a:rPr lang="en-US" dirty="0"/>
              <a:t>APEX Accelerator</a:t>
            </a:r>
          </a:p>
          <a:p>
            <a:pPr marL="0" indent="0" eaLnBrk="1" fontAlgn="auto" hangingPunct="1">
              <a:spcAft>
                <a:spcPts val="0"/>
              </a:spcAft>
              <a:buFont typeface="Arial"/>
              <a:buNone/>
              <a:defRPr/>
            </a:pPr>
            <a:r>
              <a:rPr lang="en-US" dirty="0"/>
              <a:t>(formerly known as PTACs)</a:t>
            </a:r>
          </a:p>
          <a:p>
            <a:pPr eaLnBrk="1" fontAlgn="auto" hangingPunct="1">
              <a:spcAft>
                <a:spcPts val="0"/>
              </a:spcAft>
              <a:buFont typeface="Arial"/>
              <a:buChar char="•"/>
              <a:defRPr/>
            </a:pPr>
            <a:r>
              <a:rPr lang="en-US" sz="1800" dirty="0">
                <a:hlinkClick r:id="rId2"/>
              </a:rPr>
              <a:t>www.apexaccelerators.us</a:t>
            </a:r>
            <a:endParaRPr lang="en-US" sz="1800" dirty="0"/>
          </a:p>
          <a:p>
            <a:pPr marL="0" indent="0" eaLnBrk="1" fontAlgn="auto" hangingPunct="1">
              <a:spcAft>
                <a:spcPts val="0"/>
              </a:spcAft>
              <a:buFont typeface="Arial"/>
              <a:buNone/>
              <a:defRPr/>
            </a:pPr>
            <a:r>
              <a:rPr lang="en-US" sz="1600" b="1" u="sng" cap="small" dirty="0">
                <a:solidFill>
                  <a:srgbClr val="1B1E29"/>
                </a:solidFill>
              </a:rPr>
              <a:t>Delaware APEX Accelerator</a:t>
            </a:r>
          </a:p>
          <a:p>
            <a:pPr marL="0" indent="0" eaLnBrk="1" fontAlgn="auto" hangingPunct="1">
              <a:spcAft>
                <a:spcPts val="0"/>
              </a:spcAft>
              <a:buFont typeface="Arial"/>
              <a:buNone/>
              <a:defRPr/>
            </a:pPr>
            <a:r>
              <a:rPr lang="en-US" sz="1600" dirty="0">
                <a:solidFill>
                  <a:srgbClr val="1B1E29"/>
                </a:solidFill>
              </a:rPr>
              <a:t>Dr. Walt Blaney, PhD	</a:t>
            </a:r>
          </a:p>
          <a:p>
            <a:pPr marL="0" indent="0" eaLnBrk="1" fontAlgn="auto" hangingPunct="1">
              <a:spcAft>
                <a:spcPts val="0"/>
              </a:spcAft>
              <a:buFont typeface="Arial"/>
              <a:buNone/>
              <a:defRPr/>
            </a:pPr>
            <a:r>
              <a:rPr lang="en-US" sz="1600" dirty="0">
                <a:solidFill>
                  <a:srgbClr val="1B1E29"/>
                </a:solidFill>
              </a:rPr>
              <a:t> Director</a:t>
            </a:r>
          </a:p>
          <a:p>
            <a:pPr marL="0" indent="0" eaLnBrk="1" fontAlgn="auto" hangingPunct="1">
              <a:spcAft>
                <a:spcPts val="0"/>
              </a:spcAft>
              <a:buFont typeface="Arial"/>
              <a:buNone/>
              <a:defRPr/>
            </a:pPr>
            <a:r>
              <a:rPr lang="en-US" sz="1600" dirty="0">
                <a:solidFill>
                  <a:srgbClr val="1B1E29"/>
                </a:solidFill>
              </a:rPr>
              <a:t>Phone:  302-831-0780</a:t>
            </a:r>
          </a:p>
          <a:p>
            <a:pPr marL="0" indent="0" eaLnBrk="1" fontAlgn="auto" hangingPunct="1">
              <a:spcAft>
                <a:spcPts val="0"/>
              </a:spcAft>
              <a:buFont typeface="Arial"/>
              <a:buNone/>
              <a:defRPr/>
            </a:pPr>
            <a:r>
              <a:rPr lang="en-US" sz="1600" dirty="0">
                <a:solidFill>
                  <a:srgbClr val="1B1E29"/>
                </a:solidFill>
              </a:rPr>
              <a:t>Fax:  302-831-0771</a:t>
            </a:r>
          </a:p>
          <a:p>
            <a:pPr marL="0" indent="0" eaLnBrk="1" fontAlgn="auto" hangingPunct="1">
              <a:spcAft>
                <a:spcPts val="0"/>
              </a:spcAft>
              <a:buFont typeface="Arial"/>
              <a:buNone/>
              <a:defRPr/>
            </a:pPr>
            <a:r>
              <a:rPr lang="en-US" sz="1600" dirty="0">
                <a:solidFill>
                  <a:srgbClr val="1B1E29"/>
                </a:solidFill>
                <a:hlinkClick r:id="rId3"/>
              </a:rPr>
              <a:t>WBlaney@udel.edu</a:t>
            </a:r>
            <a:endParaRPr lang="en-US" sz="1600" dirty="0">
              <a:solidFill>
                <a:srgbClr val="1B1E29"/>
              </a:solidFill>
            </a:endParaRPr>
          </a:p>
          <a:p>
            <a:pPr marL="0" indent="0" eaLnBrk="1" fontAlgn="auto" hangingPunct="1">
              <a:spcAft>
                <a:spcPts val="0"/>
              </a:spcAft>
              <a:buFont typeface="Arial"/>
              <a:buNone/>
              <a:defRPr/>
            </a:pPr>
            <a:endParaRPr lang="en-US" sz="1600" b="1" u="sng" cap="small" dirty="0">
              <a:solidFill>
                <a:srgbClr val="1B1E29"/>
              </a:solidFill>
            </a:endParaRPr>
          </a:p>
          <a:p>
            <a:pPr marL="0" indent="0" eaLnBrk="1" fontAlgn="auto" hangingPunct="1">
              <a:spcAft>
                <a:spcPts val="0"/>
              </a:spcAft>
              <a:buFont typeface="Arial"/>
              <a:buNone/>
              <a:defRPr/>
            </a:pPr>
            <a:endParaRPr lang="en-US" sz="1600" dirty="0">
              <a:solidFill>
                <a:srgbClr val="1B1E29"/>
              </a:solidFill>
            </a:endParaRPr>
          </a:p>
        </p:txBody>
      </p:sp>
      <p:sp>
        <p:nvSpPr>
          <p:cNvPr id="72708" name="Slide Number Placeholder 3">
            <a:extLst>
              <a:ext uri="{FF2B5EF4-FFF2-40B4-BE49-F238E27FC236}">
                <a16:creationId xmlns:a16="http://schemas.microsoft.com/office/drawing/2014/main" id="{C020364B-03C3-EF10-633A-A8A9EAB363B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F97AC6-EFC7-427D-9E93-DBA56AB61CD8}" type="slidenum">
              <a:rPr lang="en-US" altLang="en-US" sz="1400" smtClean="0">
                <a:solidFill>
                  <a:srgbClr val="000000"/>
                </a:solidFill>
                <a:latin typeface="Source Sans Pro" panose="020B0503030403020204" pitchFamily="34" charset="0"/>
                <a:cs typeface="Source Sans Pro" panose="020B0503030403020204" pitchFamily="34" charset="0"/>
              </a:rPr>
              <a:pPr eaLnBrk="1" hangingPunct="1"/>
              <a:t>19</a:t>
            </a:fld>
            <a:endParaRPr lang="en-US" altLang="en-US" sz="1400" dirty="0">
              <a:solidFill>
                <a:srgbClr val="000000"/>
              </a:solidFill>
              <a:latin typeface="Source Sans Pro" panose="020B0503030403020204" pitchFamily="34" charset="0"/>
              <a:cs typeface="Source Sans Pro" panose="020B0503030403020204" pitchFamily="34" charset="0"/>
            </a:endParaRPr>
          </a:p>
        </p:txBody>
      </p:sp>
      <p:sp>
        <p:nvSpPr>
          <p:cNvPr id="72710" name="TextBox 6">
            <a:extLst>
              <a:ext uri="{FF2B5EF4-FFF2-40B4-BE49-F238E27FC236}">
                <a16:creationId xmlns:a16="http://schemas.microsoft.com/office/drawing/2014/main" id="{2CFEA7C3-AF73-F30D-BE71-E3DF46D406E8}"/>
              </a:ext>
            </a:extLst>
          </p:cNvPr>
          <p:cNvSpPr txBox="1">
            <a:spLocks noChangeArrowheads="1"/>
          </p:cNvSpPr>
          <p:nvPr/>
        </p:nvSpPr>
        <p:spPr bwMode="auto">
          <a:xfrm>
            <a:off x="5153025" y="1028700"/>
            <a:ext cx="3286125"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1B1E29"/>
                </a:solidFill>
                <a:latin typeface="Calibri" panose="020F0502020204030204" pitchFamily="34" charset="0"/>
              </a:rPr>
              <a:t>State of Delaware</a:t>
            </a:r>
          </a:p>
          <a:p>
            <a:pPr eaLnBrk="1" hangingPunct="1">
              <a:lnSpc>
                <a:spcPct val="90000"/>
              </a:lnSpc>
              <a:spcBef>
                <a:spcPts val="750"/>
              </a:spcBef>
              <a:buFont typeface="Arial" panose="020B0604020202020204" pitchFamily="34" charset="0"/>
              <a:buNone/>
            </a:pPr>
            <a:r>
              <a:rPr lang="en-US" altLang="en-US" sz="1600" b="1" u="sng">
                <a:solidFill>
                  <a:srgbClr val="1B1E29"/>
                </a:solidFill>
                <a:latin typeface="Source Sans Pro" panose="020B0503030403020204" pitchFamily="34" charset="0"/>
                <a:cs typeface="Source Sans Pro" panose="020B0503030403020204" pitchFamily="34" charset="0"/>
              </a:rPr>
              <a:t>OFFICE OF SUPPLIER DIVERSITY:</a:t>
            </a:r>
          </a:p>
          <a:p>
            <a:pPr eaLnBrk="1" hangingPunct="1">
              <a:lnSpc>
                <a:spcPct val="90000"/>
              </a:lnSpc>
              <a:spcBef>
                <a:spcPts val="750"/>
              </a:spcBef>
              <a:buFont typeface="Arial" panose="020B0604020202020204" pitchFamily="34" charset="0"/>
              <a:buNone/>
            </a:pPr>
            <a:r>
              <a:rPr lang="en-US" altLang="en-US" sz="1600">
                <a:solidFill>
                  <a:srgbClr val="1B1E29"/>
                </a:solidFill>
                <a:latin typeface="Source Sans Pro" panose="020B0503030403020204" pitchFamily="34" charset="0"/>
                <a:cs typeface="Source Sans Pro" panose="020B0503030403020204" pitchFamily="34" charset="0"/>
              </a:rPr>
              <a:t>Shavonne H. White,</a:t>
            </a:r>
          </a:p>
          <a:p>
            <a:pPr eaLnBrk="1" hangingPunct="1">
              <a:lnSpc>
                <a:spcPct val="90000"/>
              </a:lnSpc>
              <a:spcBef>
                <a:spcPts val="750"/>
              </a:spcBef>
              <a:buFont typeface="Arial" panose="020B0604020202020204" pitchFamily="34" charset="0"/>
              <a:buNone/>
            </a:pPr>
            <a:r>
              <a:rPr lang="en-US" altLang="en-US" sz="1600">
                <a:solidFill>
                  <a:srgbClr val="1B1E29"/>
                </a:solidFill>
                <a:latin typeface="Source Sans Pro" panose="020B0503030403020204" pitchFamily="34" charset="0"/>
                <a:cs typeface="Source Sans Pro" panose="020B0503030403020204" pitchFamily="34" charset="0"/>
              </a:rPr>
              <a:t>Executive Director</a:t>
            </a:r>
          </a:p>
          <a:p>
            <a:pPr eaLnBrk="1" hangingPunct="1">
              <a:lnSpc>
                <a:spcPct val="90000"/>
              </a:lnSpc>
              <a:spcBef>
                <a:spcPts val="750"/>
              </a:spcBef>
              <a:buFont typeface="Arial" panose="020B0604020202020204" pitchFamily="34" charset="0"/>
              <a:buNone/>
            </a:pPr>
            <a:r>
              <a:rPr lang="en-US" altLang="en-US" sz="1600">
                <a:solidFill>
                  <a:srgbClr val="1B1E29"/>
                </a:solidFill>
                <a:latin typeface="Source Sans Pro" panose="020B0503030403020204" pitchFamily="34" charset="0"/>
                <a:cs typeface="Source Sans Pro" panose="020B0503030403020204" pitchFamily="34" charset="0"/>
              </a:rPr>
              <a:t>Carvel State Office Building</a:t>
            </a:r>
          </a:p>
          <a:p>
            <a:pPr eaLnBrk="1" hangingPunct="1">
              <a:lnSpc>
                <a:spcPct val="90000"/>
              </a:lnSpc>
              <a:spcBef>
                <a:spcPts val="750"/>
              </a:spcBef>
              <a:buFont typeface="Arial" panose="020B0604020202020204" pitchFamily="34" charset="0"/>
              <a:buNone/>
            </a:pPr>
            <a:r>
              <a:rPr lang="en-US" altLang="en-US" sz="1600">
                <a:solidFill>
                  <a:srgbClr val="1B1E29"/>
                </a:solidFill>
                <a:latin typeface="Source Sans Pro" panose="020B0503030403020204" pitchFamily="34" charset="0"/>
                <a:cs typeface="Source Sans Pro" panose="020B0503030403020204" pitchFamily="34" charset="0"/>
              </a:rPr>
              <a:t>820 N. French Street, 10th Floor</a:t>
            </a:r>
          </a:p>
          <a:p>
            <a:pPr eaLnBrk="1" hangingPunct="1">
              <a:lnSpc>
                <a:spcPct val="90000"/>
              </a:lnSpc>
              <a:spcBef>
                <a:spcPts val="750"/>
              </a:spcBef>
              <a:buFont typeface="Arial" panose="020B0604020202020204" pitchFamily="34" charset="0"/>
              <a:buNone/>
            </a:pPr>
            <a:r>
              <a:rPr lang="en-US" altLang="en-US" sz="1600">
                <a:solidFill>
                  <a:srgbClr val="1B1E29"/>
                </a:solidFill>
                <a:latin typeface="Source Sans Pro" panose="020B0503030403020204" pitchFamily="34" charset="0"/>
                <a:cs typeface="Source Sans Pro" panose="020B0503030403020204" pitchFamily="34" charset="0"/>
              </a:rPr>
              <a:t>Wilmington, DE 19801</a:t>
            </a:r>
          </a:p>
          <a:p>
            <a:pPr eaLnBrk="1" hangingPunct="1">
              <a:lnSpc>
                <a:spcPct val="90000"/>
              </a:lnSpc>
              <a:spcBef>
                <a:spcPts val="750"/>
              </a:spcBef>
              <a:buFont typeface="Arial" panose="020B0604020202020204" pitchFamily="34" charset="0"/>
              <a:buNone/>
            </a:pPr>
            <a:r>
              <a:rPr lang="en-US" altLang="en-US" sz="1600">
                <a:solidFill>
                  <a:srgbClr val="1B1E29"/>
                </a:solidFill>
                <a:latin typeface="Source Sans Pro" panose="020B0503030403020204" pitchFamily="34" charset="0"/>
                <a:cs typeface="Source Sans Pro" panose="020B0503030403020204" pitchFamily="34" charset="0"/>
              </a:rPr>
              <a:t>Main Line (302) 577-8497</a:t>
            </a:r>
          </a:p>
          <a:p>
            <a:pPr eaLnBrk="1" hangingPunct="1">
              <a:lnSpc>
                <a:spcPct val="90000"/>
              </a:lnSpc>
              <a:spcBef>
                <a:spcPts val="750"/>
              </a:spcBef>
              <a:buFont typeface="Arial" panose="020B0604020202020204" pitchFamily="34" charset="0"/>
              <a:buNone/>
            </a:pPr>
            <a:r>
              <a:rPr lang="en-US" altLang="en-US" sz="1600">
                <a:solidFill>
                  <a:srgbClr val="1B1E29"/>
                </a:solidFill>
                <a:latin typeface="Source Sans Pro" panose="020B0503030403020204" pitchFamily="34" charset="0"/>
                <a:cs typeface="Source Sans Pro" panose="020B0503030403020204" pitchFamily="34" charset="0"/>
                <a:hlinkClick r:id="rId4"/>
              </a:rPr>
              <a:t>shavonne.white@delaware.gov</a:t>
            </a:r>
            <a:endParaRPr lang="en-US" altLang="en-US" sz="1600">
              <a:solidFill>
                <a:srgbClr val="1B1E29"/>
              </a:solidFill>
              <a:latin typeface="Source Sans Pro" panose="020B0503030403020204" pitchFamily="34" charset="0"/>
              <a:cs typeface="Source Sans Pro" panose="020B0503030403020204" pitchFamily="34" charset="0"/>
            </a:endParaRPr>
          </a:p>
          <a:p>
            <a:pPr eaLnBrk="1" hangingPunct="1"/>
            <a:endParaRPr lang="en-US" altLang="en-US" sz="1800">
              <a:solidFill>
                <a:srgbClr val="1B1E29"/>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E5D4-FE26-4510-AA4E-9581C91FDDD8}"/>
              </a:ext>
            </a:extLst>
          </p:cNvPr>
          <p:cNvSpPr>
            <a:spLocks noGrp="1"/>
          </p:cNvSpPr>
          <p:nvPr>
            <p:ph type="ctrTitle"/>
          </p:nvPr>
        </p:nvSpPr>
        <p:spPr>
          <a:xfrm>
            <a:off x="0" y="1840564"/>
            <a:ext cx="9144000" cy="2387600"/>
          </a:xfrm>
        </p:spPr>
        <p:txBody>
          <a:bodyPr>
            <a:normAutofit/>
          </a:bodyPr>
          <a:lstStyle/>
          <a:p>
            <a:r>
              <a:rPr lang="en-US" dirty="0"/>
              <a:t>Marketing and Selling to the Federal Government</a:t>
            </a:r>
          </a:p>
        </p:txBody>
      </p:sp>
      <p:sp>
        <p:nvSpPr>
          <p:cNvPr id="4" name="TextBox 3">
            <a:extLst>
              <a:ext uri="{FF2B5EF4-FFF2-40B4-BE49-F238E27FC236}">
                <a16:creationId xmlns:a16="http://schemas.microsoft.com/office/drawing/2014/main" id="{26D9D309-C0E9-C808-4665-74C611EB3D14}"/>
              </a:ext>
            </a:extLst>
          </p:cNvPr>
          <p:cNvSpPr txBox="1"/>
          <p:nvPr/>
        </p:nvSpPr>
        <p:spPr>
          <a:xfrm>
            <a:off x="2667000" y="4256468"/>
            <a:ext cx="4572000" cy="1723549"/>
          </a:xfrm>
          <a:prstGeom prst="rect">
            <a:avLst/>
          </a:prstGeom>
          <a:noFill/>
        </p:spPr>
        <p:txBody>
          <a:bodyPr wrap="square" rtlCol="0">
            <a:spAutoFit/>
          </a:bodyPr>
          <a:lstStyle/>
          <a:p>
            <a:pPr algn="ctr" defTabSz="685800">
              <a:defRPr/>
            </a:pPr>
            <a:r>
              <a:rPr lang="en-US" sz="2100" b="1" dirty="0">
                <a:solidFill>
                  <a:srgbClr val="C00000"/>
                </a:solidFill>
                <a:latin typeface="Calibri" panose="020F0502020204030204"/>
              </a:rPr>
              <a:t>U.S. Small Business Administration</a:t>
            </a:r>
          </a:p>
          <a:p>
            <a:pPr algn="ctr" defTabSz="685800">
              <a:defRPr/>
            </a:pPr>
            <a:r>
              <a:rPr lang="en-US" sz="2100" b="1" dirty="0">
                <a:solidFill>
                  <a:srgbClr val="C00000"/>
                </a:solidFill>
                <a:latin typeface="Calibri" panose="020F0502020204030204"/>
              </a:rPr>
              <a:t>Delaware District Office</a:t>
            </a:r>
          </a:p>
          <a:p>
            <a:pPr algn="ctr" defTabSz="685800">
              <a:defRPr/>
            </a:pPr>
            <a:r>
              <a:rPr lang="en-US" sz="1600" dirty="0">
                <a:solidFill>
                  <a:schemeClr val="bg1"/>
                </a:solidFill>
                <a:latin typeface="Calibri" panose="020F0502020204030204"/>
              </a:rPr>
              <a:t>Jennifer S. Pilcher</a:t>
            </a:r>
          </a:p>
          <a:p>
            <a:pPr algn="ctr" defTabSz="685800">
              <a:defRPr/>
            </a:pPr>
            <a:r>
              <a:rPr lang="en-US" sz="1600" dirty="0">
                <a:solidFill>
                  <a:schemeClr val="bg1"/>
                </a:solidFill>
                <a:latin typeface="Calibri" panose="020F0502020204030204"/>
              </a:rPr>
              <a:t>Business Opportunity Specialist</a:t>
            </a:r>
          </a:p>
          <a:p>
            <a:pPr algn="ctr" defTabSz="685800">
              <a:defRPr/>
            </a:pPr>
            <a:r>
              <a:rPr lang="en-US" sz="1600" dirty="0" err="1">
                <a:latin typeface="Calibri" panose="020F0502020204030204"/>
                <a:hlinkClick r:id="rId3"/>
              </a:rPr>
              <a:t>Jennifer.Pilcher@SBA.Gov</a:t>
            </a:r>
            <a:r>
              <a:rPr lang="en-US" sz="1600" dirty="0">
                <a:latin typeface="Calibri" panose="020F0502020204030204"/>
              </a:rPr>
              <a:t> </a:t>
            </a:r>
          </a:p>
          <a:p>
            <a:pPr algn="ctr" defTabSz="685800">
              <a:defRPr/>
            </a:pPr>
            <a:r>
              <a:rPr lang="en-US" sz="1600" dirty="0">
                <a:solidFill>
                  <a:schemeClr val="bg1"/>
                </a:solidFill>
                <a:latin typeface="Calibri" panose="020F0502020204030204"/>
              </a:rPr>
              <a:t>302-574-6741</a:t>
            </a:r>
          </a:p>
        </p:txBody>
      </p:sp>
    </p:spTree>
    <p:extLst>
      <p:ext uri="{BB962C8B-B14F-4D97-AF65-F5344CB8AC3E}">
        <p14:creationId xmlns:p14="http://schemas.microsoft.com/office/powerpoint/2010/main" val="379826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3315999" cy="51435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74170" cy="51435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56818" y="1600200"/>
            <a:ext cx="2153321" cy="2198183"/>
          </a:xfrm>
        </p:spPr>
        <p:txBody>
          <a:bodyPr anchor="t">
            <a:normAutofit/>
          </a:bodyPr>
          <a:lstStyle/>
          <a:p>
            <a:r>
              <a:rPr lang="en-US" dirty="0">
                <a:solidFill>
                  <a:srgbClr val="FFFFFF"/>
                </a:solidFill>
                <a:effectLst>
                  <a:outerShdw blurRad="38100" dist="38100" dir="2700000" algn="tl">
                    <a:srgbClr val="000000">
                      <a:alpha val="43137"/>
                    </a:srgbClr>
                  </a:outerShdw>
                </a:effectLst>
              </a:rPr>
              <a:t>Upcoming Federal Government Contracting Webinars</a:t>
            </a:r>
          </a:p>
        </p:txBody>
      </p:sp>
      <p:sp>
        <p:nvSpPr>
          <p:cNvPr id="6" name="Content Placeholder 5">
            <a:extLst>
              <a:ext uri="{FF2B5EF4-FFF2-40B4-BE49-F238E27FC236}">
                <a16:creationId xmlns:a16="http://schemas.microsoft.com/office/drawing/2014/main" id="{42C480EE-750D-45C0-4220-7068801019B3}"/>
              </a:ext>
            </a:extLst>
          </p:cNvPr>
          <p:cNvSpPr>
            <a:spLocks noGrp="1"/>
          </p:cNvSpPr>
          <p:nvPr>
            <p:ph sz="half" idx="2"/>
          </p:nvPr>
        </p:nvSpPr>
        <p:spPr>
          <a:xfrm>
            <a:off x="3629382" y="762000"/>
            <a:ext cx="5257800" cy="5238750"/>
          </a:xfrm>
        </p:spPr>
        <p:txBody>
          <a:bodyPr>
            <a:normAutofit/>
          </a:bodyPr>
          <a:lstStyle/>
          <a:p>
            <a:pPr marL="0" indent="0" defTabSz="685749">
              <a:buNone/>
              <a:defRPr/>
            </a:pPr>
            <a:endPar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r>
              <a:rPr lang="en-US" sz="2400" b="1" u="sng" dirty="0">
                <a:solidFill>
                  <a:srgbClr val="002060"/>
                </a:solidFill>
              </a:rPr>
              <a:t>April 18</a:t>
            </a:r>
            <a:r>
              <a:rPr kumimoji="0" lang="en-US" sz="2400" b="1" i="0" u="sng" strike="noStrike" kern="1200" cap="none" spc="0" normalizeH="0" baseline="0" noProof="0" dirty="0">
                <a:ln>
                  <a:noFill/>
                </a:ln>
                <a:solidFill>
                  <a:srgbClr val="002060"/>
                </a:solidFill>
                <a:effectLst/>
                <a:uLnTx/>
                <a:uFillTx/>
                <a:latin typeface="Source Sans Pro" charset="0"/>
                <a:ea typeface="Source Sans Pro" charset="0"/>
              </a:rPr>
              <a:t>, 2024 </a:t>
            </a:r>
            <a:r>
              <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rPr>
              <a:t>– Introduction to Proposals</a:t>
            </a:r>
          </a:p>
          <a:p>
            <a:pPr lvl="1" defTabSz="685749">
              <a:buFont typeface="Wingdings" panose="05000000000000000000" pitchFamily="2" charset="2"/>
              <a:buChar char="Ø"/>
              <a:defRPr/>
            </a:pPr>
            <a:r>
              <a:rPr lang="en-US" sz="2100" dirty="0">
                <a:solidFill>
                  <a:srgbClr val="1B1E29"/>
                </a:solidFill>
              </a:rPr>
              <a:t>To register: </a:t>
            </a:r>
            <a:r>
              <a:rPr lang="en-US" sz="2100" dirty="0">
                <a:solidFill>
                  <a:srgbClr val="1B1E29"/>
                </a:solidFill>
                <a:hlinkClick r:id="rId2"/>
              </a:rPr>
              <a:t>https://www.sba.gov/event/43153</a:t>
            </a:r>
            <a:endParaRPr lang="en-US" sz="2100" dirty="0">
              <a:solidFill>
                <a:srgbClr val="1B1E29"/>
              </a:solidFill>
            </a:endParaRPr>
          </a:p>
          <a:p>
            <a:pPr marL="342900" lvl="1" indent="0" defTabSz="685749">
              <a:buNone/>
              <a:defRPr/>
            </a:pPr>
            <a:endParaRPr kumimoji="0" lang="en-US" sz="21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r>
              <a:rPr kumimoji="0" lang="en-US" sz="2400" b="1" i="0" u="sng" strike="noStrike" kern="1200" cap="none" spc="0" normalizeH="0" baseline="0" noProof="0" dirty="0">
                <a:ln>
                  <a:noFill/>
                </a:ln>
                <a:solidFill>
                  <a:srgbClr val="002060"/>
                </a:solidFill>
                <a:effectLst/>
                <a:uLnTx/>
                <a:uFillTx/>
                <a:latin typeface="Source Sans Pro" charset="0"/>
                <a:ea typeface="Source Sans Pro" charset="0"/>
              </a:rPr>
              <a:t>May 9, 2024 </a:t>
            </a:r>
            <a:r>
              <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rPr>
              <a:t>– Introduction to SBA’s Women-Owned/Economically-Disadvantaged Women-Owned Federal Government Contracting Certification Program</a:t>
            </a:r>
          </a:p>
          <a:p>
            <a:pPr lvl="1" defTabSz="685749">
              <a:buFont typeface="Wingdings" panose="05000000000000000000" pitchFamily="2" charset="2"/>
              <a:buChar char="Ø"/>
              <a:defRPr/>
            </a:pPr>
            <a:r>
              <a:rPr lang="en-US" sz="2100" dirty="0">
                <a:solidFill>
                  <a:srgbClr val="1B1E29"/>
                </a:solidFill>
              </a:rPr>
              <a:t>To register: </a:t>
            </a:r>
            <a:r>
              <a:rPr lang="en-US" sz="2100" dirty="0">
                <a:solidFill>
                  <a:srgbClr val="1B1E29"/>
                </a:solidFill>
                <a:hlinkClick r:id="rId3"/>
              </a:rPr>
              <a:t>https://wbc.trueaccesscapital.org/workshop.aspx?ekey=1440020</a:t>
            </a:r>
            <a:endParaRPr lang="en-US" sz="2100" dirty="0">
              <a:solidFill>
                <a:srgbClr val="1B1E29"/>
              </a:solidFill>
            </a:endParaRPr>
          </a:p>
          <a:p>
            <a:pPr lvl="1" defTabSz="685749">
              <a:buFont typeface="Wingdings" panose="05000000000000000000" pitchFamily="2" charset="2"/>
              <a:buChar char="Ø"/>
              <a:defRPr/>
            </a:pPr>
            <a:endParaRPr kumimoji="0" lang="en-US" sz="21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endPar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endPar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endParaRPr lang="en-US" sz="2400" dirty="0">
              <a:solidFill>
                <a:srgbClr val="1B1E29"/>
              </a:solidFill>
            </a:endParaRPr>
          </a:p>
          <a:p>
            <a:pPr marL="171438" indent="-171438" defTabSz="685749">
              <a:defRPr/>
            </a:pPr>
            <a:endPar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endPar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endPar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indent="-171438" defTabSz="685749">
              <a:defRPr/>
            </a:pPr>
            <a:endParaRPr kumimoji="0" lang="en-US" sz="2400" b="0" i="0" u="none" strike="noStrike" kern="1200" cap="none" spc="0" normalizeH="0" baseline="0" noProof="0" dirty="0">
              <a:ln>
                <a:noFill/>
              </a:ln>
              <a:solidFill>
                <a:srgbClr val="1B1E29"/>
              </a:solidFill>
              <a:effectLst/>
              <a:uLnTx/>
              <a:uFillTx/>
              <a:latin typeface="Source Sans Pro" charset="0"/>
              <a:ea typeface="Source Sans Pro" charset="0"/>
            </a:endParaRPr>
          </a:p>
          <a:p>
            <a:pPr marL="171438" marR="0" lvl="0" indent="-171438" algn="l" defTabSz="685749" rtl="0" eaLnBrk="1" fontAlgn="auto" latinLnBrk="0" hangingPunct="1">
              <a:lnSpc>
                <a:spcPct val="90000"/>
              </a:lnSpc>
              <a:spcBef>
                <a:spcPts val="750"/>
              </a:spcBef>
              <a:spcAft>
                <a:spcPts val="0"/>
              </a:spcAft>
              <a:buClrTx/>
              <a:buSzTx/>
              <a:buFont typeface="Arial"/>
              <a:buChar char="•"/>
              <a:tabLst/>
              <a:defRPr/>
            </a:pPr>
            <a:endParaRPr lang="en-US" sz="2400" dirty="0">
              <a:solidFill>
                <a:srgbClr val="1B1E29"/>
              </a:solidFill>
            </a:endParaRPr>
          </a:p>
          <a:p>
            <a:endParaRPr lang="en-US" dirty="0"/>
          </a:p>
        </p:txBody>
      </p:sp>
    </p:spTree>
    <p:extLst>
      <p:ext uri="{BB962C8B-B14F-4D97-AF65-F5344CB8AC3E}">
        <p14:creationId xmlns:p14="http://schemas.microsoft.com/office/powerpoint/2010/main" val="11586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descr="&quot;&quot;">
            <a:extLst>
              <a:ext uri="{FF2B5EF4-FFF2-40B4-BE49-F238E27FC236}">
                <a16:creationId xmlns:a16="http://schemas.microsoft.com/office/drawing/2014/main" id="{7A98BA6A-6CBD-6271-3BDF-B476FB6944D5}"/>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sp>
        <p:nvSpPr>
          <p:cNvPr id="17" name="Freeform: Shape 12" descr="&quot;&quot;">
            <a:extLst>
              <a:ext uri="{FF2B5EF4-FFF2-40B4-BE49-F238E27FC236}">
                <a16:creationId xmlns:a16="http://schemas.microsoft.com/office/drawing/2014/main" id="{DC19E966-33E6-AD57-BEEA-8DD6D578720A}"/>
              </a:ext>
            </a:extLst>
          </p:cNvPr>
          <p:cNvSpPr>
            <a:spLocks noGrp="1" noRot="1" noChangeAspect="1" noMove="1" noResize="1" noEditPoints="1" noAdjustHandles="1" noChangeArrowheads="1" noChangeShapeType="1" noTextEdit="1"/>
          </p:cNvSpPr>
          <p:nvPr/>
        </p:nvSpPr>
        <p:spPr>
          <a:xfrm flipH="1">
            <a:off x="0" y="857250"/>
            <a:ext cx="3316288" cy="51435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5" name="Freeform: Shape 14" descr="&quot;&quot;">
            <a:extLst>
              <a:ext uri="{FF2B5EF4-FFF2-40B4-BE49-F238E27FC236}">
                <a16:creationId xmlns:a16="http://schemas.microsoft.com/office/drawing/2014/main" id="{DEE33E9C-7C4E-96C1-733E-5D8EDA297431}"/>
              </a:ext>
            </a:extLst>
          </p:cNvPr>
          <p:cNvSpPr>
            <a:spLocks noGrp="1" noRot="1" noChangeAspect="1" noMove="1" noResize="1" noEditPoints="1" noAdjustHandles="1" noChangeArrowheads="1" noChangeShapeType="1" noTextEdit="1"/>
          </p:cNvSpPr>
          <p:nvPr/>
        </p:nvSpPr>
        <p:spPr>
          <a:xfrm>
            <a:off x="0" y="857250"/>
            <a:ext cx="3173413" cy="51435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 name="Title 1">
            <a:extLst>
              <a:ext uri="{FF2B5EF4-FFF2-40B4-BE49-F238E27FC236}">
                <a16:creationId xmlns:a16="http://schemas.microsoft.com/office/drawing/2014/main" id="{CA2F2153-1165-C8C1-4195-6D344091228E}"/>
              </a:ext>
            </a:extLst>
          </p:cNvPr>
          <p:cNvSpPr>
            <a:spLocks noGrp="1"/>
          </p:cNvSpPr>
          <p:nvPr>
            <p:ph type="title"/>
          </p:nvPr>
        </p:nvSpPr>
        <p:spPr>
          <a:xfrm>
            <a:off x="603250" y="1916113"/>
            <a:ext cx="2154238" cy="1617662"/>
          </a:xfrm>
        </p:spPr>
        <p:txBody>
          <a:bodyPr/>
          <a:lstStyle/>
          <a:p>
            <a:pPr eaLnBrk="1" fontAlgn="auto" hangingPunct="1">
              <a:spcAft>
                <a:spcPts val="0"/>
              </a:spcAft>
              <a:defRPr/>
            </a:pPr>
            <a:r>
              <a:rPr lang="en-US">
                <a:solidFill>
                  <a:srgbClr val="FFFFFF"/>
                </a:solidFill>
                <a:effectLst>
                  <a:outerShdw blurRad="38100" dist="38100" dir="2700000" algn="tl">
                    <a:srgbClr val="000000">
                      <a:alpha val="43137"/>
                    </a:srgbClr>
                  </a:outerShdw>
                </a:effectLst>
              </a:rPr>
              <a:t>Delaware District</a:t>
            </a:r>
          </a:p>
        </p:txBody>
      </p:sp>
      <p:sp>
        <p:nvSpPr>
          <p:cNvPr id="4" name="Content Placeholder 3">
            <a:extLst>
              <a:ext uri="{FF2B5EF4-FFF2-40B4-BE49-F238E27FC236}">
                <a16:creationId xmlns:a16="http://schemas.microsoft.com/office/drawing/2014/main" id="{44590A79-22D7-A397-6C93-0A5B245359E1}"/>
              </a:ext>
            </a:extLst>
          </p:cNvPr>
          <p:cNvSpPr>
            <a:spLocks noGrp="1"/>
          </p:cNvSpPr>
          <p:nvPr>
            <p:ph sz="half" idx="1"/>
          </p:nvPr>
        </p:nvSpPr>
        <p:spPr>
          <a:xfrm>
            <a:off x="3898900" y="1265238"/>
            <a:ext cx="2195513" cy="4373562"/>
          </a:xfrm>
        </p:spPr>
        <p:txBody>
          <a:bodyPr rtlCol="0">
            <a:normAutofit/>
          </a:bodyPr>
          <a:lstStyle/>
          <a:p>
            <a:pPr marL="0" indent="0" eaLnBrk="1" fontAlgn="auto" hangingPunct="1">
              <a:spcAft>
                <a:spcPts val="0"/>
              </a:spcAft>
              <a:buFont typeface="Arial"/>
              <a:buNone/>
              <a:defRPr/>
            </a:pPr>
            <a:r>
              <a:rPr lang="en-US" sz="1400" b="1" dirty="0"/>
              <a:t>Michelle Harris</a:t>
            </a:r>
            <a:r>
              <a:rPr lang="en-US" sz="1400" dirty="0"/>
              <a:t>, </a:t>
            </a:r>
            <a:r>
              <a:rPr lang="en-US" sz="1400" i="1" dirty="0"/>
              <a:t>Director</a:t>
            </a:r>
            <a:r>
              <a:rPr lang="en-US" sz="1400" dirty="0"/>
              <a:t>  </a:t>
            </a:r>
          </a:p>
          <a:p>
            <a:pPr marL="0" indent="0" eaLnBrk="1" fontAlgn="auto" hangingPunct="1">
              <a:spcAft>
                <a:spcPts val="0"/>
              </a:spcAft>
              <a:buFont typeface="Arial"/>
              <a:buNone/>
              <a:defRPr/>
            </a:pPr>
            <a:r>
              <a:rPr lang="en-US" sz="1400" dirty="0">
                <a:hlinkClick r:id="rId2"/>
              </a:rPr>
              <a:t>Michelle.Harris@sba.gov</a:t>
            </a:r>
            <a:r>
              <a:rPr lang="en-US" sz="1400" dirty="0"/>
              <a:t>        </a:t>
            </a:r>
          </a:p>
          <a:p>
            <a:pPr marL="0" indent="0" eaLnBrk="1" fontAlgn="auto" hangingPunct="1">
              <a:spcAft>
                <a:spcPts val="0"/>
              </a:spcAft>
              <a:buFont typeface="Arial"/>
              <a:buNone/>
              <a:defRPr/>
            </a:pPr>
            <a:r>
              <a:rPr lang="en-US" sz="1400" dirty="0"/>
              <a:t>302-573-6185</a:t>
            </a:r>
          </a:p>
          <a:p>
            <a:pPr marL="0" indent="0" eaLnBrk="1" fontAlgn="auto" hangingPunct="1">
              <a:spcAft>
                <a:spcPts val="0"/>
              </a:spcAft>
              <a:buFont typeface="Arial"/>
              <a:buNone/>
              <a:defRPr/>
            </a:pPr>
            <a:endParaRPr lang="en-US" sz="1400" dirty="0"/>
          </a:p>
          <a:p>
            <a:pPr marL="0" indent="0" eaLnBrk="1" fontAlgn="auto" hangingPunct="1">
              <a:spcAft>
                <a:spcPts val="0"/>
              </a:spcAft>
              <a:buFont typeface="Arial"/>
              <a:buNone/>
              <a:defRPr/>
            </a:pPr>
            <a:r>
              <a:rPr lang="en-US" sz="1400" b="1" dirty="0"/>
              <a:t>Robert Piechota</a:t>
            </a:r>
          </a:p>
          <a:p>
            <a:pPr marL="0" indent="0" eaLnBrk="1" fontAlgn="auto" hangingPunct="1">
              <a:spcAft>
                <a:spcPts val="0"/>
              </a:spcAft>
              <a:buFont typeface="Arial"/>
              <a:buNone/>
              <a:defRPr/>
            </a:pPr>
            <a:r>
              <a:rPr lang="en-US" sz="1400" i="1" dirty="0"/>
              <a:t>Deputy Director</a:t>
            </a:r>
          </a:p>
          <a:p>
            <a:pPr marL="0" indent="0" eaLnBrk="1" fontAlgn="auto" hangingPunct="1">
              <a:spcAft>
                <a:spcPts val="0"/>
              </a:spcAft>
              <a:buFont typeface="Arial"/>
              <a:buNone/>
              <a:defRPr/>
            </a:pPr>
            <a:r>
              <a:rPr lang="en-US" sz="1400" dirty="0">
                <a:hlinkClick r:id="rId3"/>
              </a:rPr>
              <a:t>Robert Piechota@sba.gov</a:t>
            </a:r>
            <a:endParaRPr lang="en-US" sz="1400" dirty="0"/>
          </a:p>
          <a:p>
            <a:pPr marL="0" indent="0" eaLnBrk="1" fontAlgn="auto" hangingPunct="1">
              <a:spcAft>
                <a:spcPts val="0"/>
              </a:spcAft>
              <a:buFont typeface="Arial"/>
              <a:buNone/>
              <a:defRPr/>
            </a:pPr>
            <a:r>
              <a:rPr lang="en-US" sz="1400" dirty="0"/>
              <a:t>302-573-6552</a:t>
            </a:r>
          </a:p>
          <a:p>
            <a:pPr marL="0" indent="0" eaLnBrk="1" fontAlgn="auto" hangingPunct="1">
              <a:spcAft>
                <a:spcPts val="0"/>
              </a:spcAft>
              <a:buFont typeface="Arial"/>
              <a:buNone/>
              <a:defRPr/>
            </a:pPr>
            <a:endParaRPr lang="en-US" sz="1400" b="1" dirty="0"/>
          </a:p>
          <a:p>
            <a:pPr marL="0" indent="0" eaLnBrk="1" fontAlgn="auto" hangingPunct="1">
              <a:spcAft>
                <a:spcPts val="0"/>
              </a:spcAft>
              <a:buFont typeface="Arial"/>
              <a:buNone/>
              <a:defRPr/>
            </a:pPr>
            <a:r>
              <a:rPr lang="en-US" sz="1400" b="1" dirty="0"/>
              <a:t>Ellyn Herbert</a:t>
            </a:r>
          </a:p>
          <a:p>
            <a:pPr marL="0" indent="0" eaLnBrk="1" fontAlgn="auto" hangingPunct="1">
              <a:spcAft>
                <a:spcPts val="0"/>
              </a:spcAft>
              <a:buFont typeface="Arial"/>
              <a:buNone/>
              <a:defRPr/>
            </a:pPr>
            <a:r>
              <a:rPr lang="en-US" sz="1400" i="1" dirty="0"/>
              <a:t>Economic Development Specialist </a:t>
            </a:r>
          </a:p>
          <a:p>
            <a:pPr marL="0" indent="0" eaLnBrk="1" fontAlgn="auto" hangingPunct="1">
              <a:spcAft>
                <a:spcPts val="0"/>
              </a:spcAft>
              <a:buFont typeface="Arial"/>
              <a:buNone/>
              <a:defRPr/>
            </a:pPr>
            <a:r>
              <a:rPr lang="en-US" sz="1400" dirty="0"/>
              <a:t>New Castle County</a:t>
            </a:r>
            <a:endParaRPr lang="en-US" sz="1400" i="1" dirty="0"/>
          </a:p>
          <a:p>
            <a:pPr marL="0" indent="0" eaLnBrk="1" fontAlgn="auto" hangingPunct="1">
              <a:spcAft>
                <a:spcPts val="0"/>
              </a:spcAft>
              <a:buFont typeface="Arial"/>
              <a:buNone/>
              <a:defRPr/>
            </a:pPr>
            <a:r>
              <a:rPr lang="en-US" sz="1400" dirty="0">
                <a:hlinkClick r:id="rId4"/>
              </a:rPr>
              <a:t>Ellyn.Herbert@sba.gov</a:t>
            </a:r>
            <a:endParaRPr lang="en-US" sz="1400" dirty="0"/>
          </a:p>
          <a:p>
            <a:pPr marL="0" indent="0" eaLnBrk="1" fontAlgn="auto" hangingPunct="1">
              <a:spcAft>
                <a:spcPts val="0"/>
              </a:spcAft>
              <a:buFont typeface="Arial"/>
              <a:buNone/>
              <a:defRPr/>
            </a:pPr>
            <a:r>
              <a:rPr lang="en-US" sz="1400" dirty="0"/>
              <a:t>302-574-6742</a:t>
            </a:r>
          </a:p>
          <a:p>
            <a:pPr marL="0" indent="0" eaLnBrk="1" fontAlgn="auto" hangingPunct="1">
              <a:spcAft>
                <a:spcPts val="0"/>
              </a:spcAft>
              <a:buFont typeface="Arial"/>
              <a:buNone/>
              <a:defRPr/>
            </a:pPr>
            <a:endParaRPr lang="en-US" sz="1300" dirty="0"/>
          </a:p>
          <a:p>
            <a:pPr marL="0" indent="0" eaLnBrk="1" fontAlgn="auto" hangingPunct="1">
              <a:spcAft>
                <a:spcPts val="0"/>
              </a:spcAft>
              <a:buFont typeface="Arial"/>
              <a:buNone/>
              <a:defRPr/>
            </a:pPr>
            <a:endParaRPr lang="en-US" sz="600" dirty="0"/>
          </a:p>
          <a:p>
            <a:pPr marL="0" indent="0" eaLnBrk="1" fontAlgn="auto" hangingPunct="1">
              <a:spcAft>
                <a:spcPts val="0"/>
              </a:spcAft>
              <a:buFont typeface="Arial"/>
              <a:buNone/>
              <a:defRPr/>
            </a:pPr>
            <a:endParaRPr lang="en-US" sz="600" dirty="0"/>
          </a:p>
        </p:txBody>
      </p:sp>
      <p:sp>
        <p:nvSpPr>
          <p:cNvPr id="3" name="Content Placeholder 2">
            <a:extLst>
              <a:ext uri="{FF2B5EF4-FFF2-40B4-BE49-F238E27FC236}">
                <a16:creationId xmlns:a16="http://schemas.microsoft.com/office/drawing/2014/main" id="{7BC3E53E-A7FD-BBAE-2FDF-5ED591160A4A}"/>
              </a:ext>
            </a:extLst>
          </p:cNvPr>
          <p:cNvSpPr>
            <a:spLocks noGrp="1"/>
          </p:cNvSpPr>
          <p:nvPr>
            <p:ph sz="half" idx="2"/>
          </p:nvPr>
        </p:nvSpPr>
        <p:spPr>
          <a:xfrm>
            <a:off x="6338888" y="1265238"/>
            <a:ext cx="2193925" cy="3924300"/>
          </a:xfrm>
        </p:spPr>
        <p:txBody>
          <a:bodyPr rtlCol="0">
            <a:noAutofit/>
          </a:bodyPr>
          <a:lstStyle/>
          <a:p>
            <a:pPr marL="0" indent="0" eaLnBrk="1" fontAlgn="auto" hangingPunct="1">
              <a:spcAft>
                <a:spcPts val="0"/>
              </a:spcAft>
              <a:buFont typeface="Arial"/>
              <a:buNone/>
              <a:defRPr/>
            </a:pPr>
            <a:r>
              <a:rPr lang="en-US" sz="1400" b="1" dirty="0"/>
              <a:t>Jennifer Pilcher</a:t>
            </a:r>
          </a:p>
          <a:p>
            <a:pPr marL="0" indent="0" eaLnBrk="1" fontAlgn="auto" hangingPunct="1">
              <a:spcAft>
                <a:spcPts val="0"/>
              </a:spcAft>
              <a:buFont typeface="Arial"/>
              <a:buNone/>
              <a:defRPr/>
            </a:pPr>
            <a:r>
              <a:rPr lang="en-US" sz="1400" i="1" dirty="0"/>
              <a:t>Business Opportunity Specialist</a:t>
            </a:r>
          </a:p>
          <a:p>
            <a:pPr marL="0" indent="0" eaLnBrk="1" fontAlgn="auto" hangingPunct="1">
              <a:spcAft>
                <a:spcPts val="0"/>
              </a:spcAft>
              <a:buFont typeface="Arial"/>
              <a:buNone/>
              <a:defRPr/>
            </a:pPr>
            <a:r>
              <a:rPr lang="en-US" sz="1400" i="1" dirty="0"/>
              <a:t>Public Information Officer  </a:t>
            </a:r>
          </a:p>
          <a:p>
            <a:pPr marL="0" indent="0" eaLnBrk="1" fontAlgn="auto" hangingPunct="1">
              <a:spcAft>
                <a:spcPts val="0"/>
              </a:spcAft>
              <a:buFont typeface="Arial"/>
              <a:buNone/>
              <a:defRPr/>
            </a:pPr>
            <a:r>
              <a:rPr lang="en-US" sz="1400" dirty="0">
                <a:hlinkClick r:id="rId3"/>
              </a:rPr>
              <a:t>Jennifer.Pilcher@sba.gov</a:t>
            </a:r>
            <a:endParaRPr lang="en-US" sz="1400" dirty="0"/>
          </a:p>
          <a:p>
            <a:pPr marL="0" indent="0" eaLnBrk="1" fontAlgn="auto" hangingPunct="1">
              <a:spcAft>
                <a:spcPts val="0"/>
              </a:spcAft>
              <a:buFont typeface="Arial"/>
              <a:buNone/>
              <a:defRPr/>
            </a:pPr>
            <a:r>
              <a:rPr lang="en-US" sz="1400" dirty="0"/>
              <a:t>302-574-6741</a:t>
            </a:r>
          </a:p>
          <a:p>
            <a:pPr marL="0" indent="0" eaLnBrk="1" fontAlgn="auto" hangingPunct="1">
              <a:spcAft>
                <a:spcPts val="0"/>
              </a:spcAft>
              <a:buFont typeface="Arial"/>
              <a:buNone/>
              <a:defRPr/>
            </a:pPr>
            <a:endParaRPr lang="en-US" sz="1400" b="1" dirty="0"/>
          </a:p>
          <a:p>
            <a:pPr marL="0" indent="0" eaLnBrk="1" fontAlgn="auto" hangingPunct="1">
              <a:spcAft>
                <a:spcPts val="0"/>
              </a:spcAft>
              <a:buFont typeface="Arial"/>
              <a:buNone/>
              <a:defRPr/>
            </a:pPr>
            <a:r>
              <a:rPr lang="en-US" sz="1400" b="1" dirty="0"/>
              <a:t>Mike Rossi</a:t>
            </a:r>
          </a:p>
          <a:p>
            <a:pPr marL="0" indent="0" eaLnBrk="1" fontAlgn="auto" hangingPunct="1">
              <a:spcAft>
                <a:spcPts val="0"/>
              </a:spcAft>
              <a:buFont typeface="Arial"/>
              <a:buNone/>
              <a:defRPr/>
            </a:pPr>
            <a:r>
              <a:rPr lang="en-US" sz="1400" i="1" dirty="0"/>
              <a:t>Lender Relations Specialist </a:t>
            </a:r>
          </a:p>
          <a:p>
            <a:pPr marL="0" indent="0" eaLnBrk="1" fontAlgn="auto" hangingPunct="1">
              <a:spcAft>
                <a:spcPts val="0"/>
              </a:spcAft>
              <a:buFont typeface="Arial"/>
              <a:buNone/>
              <a:defRPr/>
            </a:pPr>
            <a:r>
              <a:rPr lang="en-US" sz="1400" dirty="0">
                <a:hlinkClick r:id="rId5"/>
              </a:rPr>
              <a:t>Michael.Rossi@sba.gov</a:t>
            </a:r>
            <a:endParaRPr lang="en-US" sz="1400" dirty="0"/>
          </a:p>
          <a:p>
            <a:pPr marL="0" indent="0" eaLnBrk="1" fontAlgn="auto" hangingPunct="1">
              <a:spcAft>
                <a:spcPts val="0"/>
              </a:spcAft>
              <a:buFont typeface="Arial"/>
              <a:buNone/>
              <a:defRPr/>
            </a:pPr>
            <a:r>
              <a:rPr lang="en-US" sz="1400" dirty="0"/>
              <a:t>302-574-6749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ubtitle 2">
            <a:extLst>
              <a:ext uri="{FF2B5EF4-FFF2-40B4-BE49-F238E27FC236}">
                <a16:creationId xmlns:a16="http://schemas.microsoft.com/office/drawing/2014/main" id="{9DC70689-6D42-7A6E-1A45-5F567C1A3396}"/>
              </a:ext>
            </a:extLst>
          </p:cNvPr>
          <p:cNvSpPr txBox="1">
            <a:spLocks/>
          </p:cNvSpPr>
          <p:nvPr/>
        </p:nvSpPr>
        <p:spPr bwMode="auto">
          <a:xfrm>
            <a:off x="5165725" y="4535488"/>
            <a:ext cx="367506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512763" indent="-169863">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855663" indent="-169863">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198563" indent="-169863">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1541463" indent="-169863">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19986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4558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29130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370263" indent="-1698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eaLnBrk="1" hangingPunct="1">
              <a:spcBef>
                <a:spcPts val="1000"/>
              </a:spcBef>
              <a:buFont typeface="Arial" panose="020B0604020202020204" pitchFamily="34" charset="0"/>
              <a:buNone/>
            </a:pPr>
            <a:endParaRPr lang="en-US" altLang="en-US" sz="1800">
              <a:solidFill>
                <a:schemeClr val="bg1"/>
              </a:solidFill>
              <a:latin typeface="Arial" panose="020B0604020202020204" pitchFamily="34" charset="0"/>
              <a:cs typeface="Arial" panose="020B0604020202020204" pitchFamily="34" charset="0"/>
            </a:endParaRPr>
          </a:p>
        </p:txBody>
      </p:sp>
      <p:sp>
        <p:nvSpPr>
          <p:cNvPr id="77827" name="Picture Placeholder 1">
            <a:extLst>
              <a:ext uri="{FF2B5EF4-FFF2-40B4-BE49-F238E27FC236}">
                <a16:creationId xmlns:a16="http://schemas.microsoft.com/office/drawing/2014/main" id="{928CE744-6D7E-10AB-5939-C0568C45921D}"/>
              </a:ext>
            </a:extLst>
          </p:cNvPr>
          <p:cNvSpPr>
            <a:spLocks noGrp="1" noTextEdit="1"/>
          </p:cNvSpPr>
          <p:nvPr>
            <p:ph type="pic" sz="quarter" idx="13"/>
          </p:nvPr>
        </p:nvSpPr>
        <p:spPr/>
        <p:txBody>
          <a:bodyPr/>
          <a:lstStyle/>
          <a:p>
            <a:endParaRPr lang="en-US"/>
          </a:p>
        </p:txBody>
      </p:sp>
      <p:sp>
        <p:nvSpPr>
          <p:cNvPr id="4" name="Rectangle 3">
            <a:extLst>
              <a:ext uri="{FF2B5EF4-FFF2-40B4-BE49-F238E27FC236}">
                <a16:creationId xmlns:a16="http://schemas.microsoft.com/office/drawing/2014/main" id="{2DFD65CA-6E94-E27F-D09E-D6989E1E94CF}"/>
              </a:ext>
            </a:extLst>
          </p:cNvPr>
          <p:cNvSpPr/>
          <p:nvPr/>
        </p:nvSpPr>
        <p:spPr>
          <a:xfrm>
            <a:off x="0" y="0"/>
            <a:ext cx="9144000" cy="6858000"/>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a:extLst>
              <a:ext uri="{FF2B5EF4-FFF2-40B4-BE49-F238E27FC236}">
                <a16:creationId xmlns:a16="http://schemas.microsoft.com/office/drawing/2014/main" id="{448E3EB5-E7BE-2ABB-127D-215C690FD74C}"/>
              </a:ext>
            </a:extLst>
          </p:cNvPr>
          <p:cNvSpPr txBox="1">
            <a:spLocks/>
          </p:cNvSpPr>
          <p:nvPr/>
        </p:nvSpPr>
        <p:spPr>
          <a:xfrm>
            <a:off x="0" y="2271713"/>
            <a:ext cx="9144000" cy="1444625"/>
          </a:xfrm>
          <a:prstGeom prst="rect">
            <a:avLst/>
          </a:prstGeom>
        </p:spPr>
        <p:txBody>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defRPr/>
            </a:pPr>
            <a:r>
              <a:rPr lang="en-US" sz="7400" dirty="0">
                <a:solidFill>
                  <a:schemeClr val="bg1"/>
                </a:solidFill>
                <a:latin typeface="Source Sans Pro" panose="020B0503030403020204" pitchFamily="34" charset="0"/>
              </a:rPr>
              <a:t>How are we doing?</a:t>
            </a:r>
          </a:p>
        </p:txBody>
      </p:sp>
      <p:sp>
        <p:nvSpPr>
          <p:cNvPr id="6" name="Subtitle 2">
            <a:extLst>
              <a:ext uri="{FF2B5EF4-FFF2-40B4-BE49-F238E27FC236}">
                <a16:creationId xmlns:a16="http://schemas.microsoft.com/office/drawing/2014/main" id="{F505998B-C153-581D-6AA1-FE4534F04EB6}"/>
              </a:ext>
            </a:extLst>
          </p:cNvPr>
          <p:cNvSpPr txBox="1">
            <a:spLocks/>
          </p:cNvSpPr>
          <p:nvPr/>
        </p:nvSpPr>
        <p:spPr>
          <a:xfrm>
            <a:off x="0" y="3314700"/>
            <a:ext cx="9144000" cy="1136650"/>
          </a:xfrm>
          <a:prstGeom prst="rect">
            <a:avLst/>
          </a:prstGeom>
        </p:spPr>
        <p:txBody>
          <a:bodyPr>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defRPr/>
            </a:pPr>
            <a:r>
              <a:rPr lang="en-US" sz="3900" b="1" dirty="0">
                <a:solidFill>
                  <a:srgbClr val="CC0000"/>
                </a:solidFill>
                <a:latin typeface="Source Sans Pro Semibold" panose="020B0503030403020204" pitchFamily="34" charset="0"/>
                <a:ea typeface="Source Sans Pro Semibold" panose="020B0503030403020204" pitchFamily="34" charset="0"/>
              </a:rPr>
              <a:t>Please take a minute to let us know</a:t>
            </a:r>
          </a:p>
          <a:p>
            <a:pPr marL="0" indent="0" algn="ctr">
              <a:buFont typeface="Arial"/>
              <a:buNone/>
              <a:defRPr/>
            </a:pPr>
            <a:r>
              <a:rPr lang="en-US" sz="2800" b="1" dirty="0" err="1">
                <a:solidFill>
                  <a:schemeClr val="bg1"/>
                </a:solidFill>
              </a:rPr>
              <a:t>www.sba.gov</a:t>
            </a:r>
            <a:r>
              <a:rPr lang="en-US" sz="2800" b="1" dirty="0">
                <a:solidFill>
                  <a:schemeClr val="bg1"/>
                </a:solidFill>
              </a:rPr>
              <a:t>/feedback</a:t>
            </a:r>
            <a:endParaRPr lang="en-US" sz="2800" dirty="0">
              <a:solidFill>
                <a:schemeClr val="bg1"/>
              </a:solidFill>
            </a:endParaRPr>
          </a:p>
          <a:p>
            <a:pPr>
              <a:defRPr/>
            </a:pPr>
            <a:endParaRPr lang="en-US" b="1" dirty="0">
              <a:latin typeface="Source Sans Pro Semibold" panose="020B0503030403020204" pitchFamily="34" charset="0"/>
              <a:ea typeface="Source Sans Pro Semibold" panose="020B0503030403020204" pitchFamily="34" charset="0"/>
            </a:endParaRPr>
          </a:p>
          <a:p>
            <a:pPr>
              <a:defRPr/>
            </a:pPr>
            <a:endParaRPr lang="en-US" dirty="0"/>
          </a:p>
        </p:txBody>
      </p:sp>
      <p:pic>
        <p:nvPicPr>
          <p:cNvPr id="77831" name="Picture 7">
            <a:extLst>
              <a:ext uri="{FF2B5EF4-FFF2-40B4-BE49-F238E27FC236}">
                <a16:creationId xmlns:a16="http://schemas.microsoft.com/office/drawing/2014/main" id="{F9979105-9D43-1292-6E7C-B44F2E6D09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7941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8">
            <a:extLst>
              <a:ext uri="{FF2B5EF4-FFF2-40B4-BE49-F238E27FC236}">
                <a16:creationId xmlns:a16="http://schemas.microsoft.com/office/drawing/2014/main" id="{B07FCE41-E00F-6561-2AEF-750F35AE4B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1950" y="5186363"/>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wgmurray\AppData\Local\Microsoft\Windows\Temporary Internet Files\Content.IE5\3S78A49M\Questionmark[1].jpg">
            <a:extLst>
              <a:ext uri="{FF2B5EF4-FFF2-40B4-BE49-F238E27FC236}">
                <a16:creationId xmlns:a16="http://schemas.microsoft.com/office/drawing/2014/main" id="{A5546AE1-DD75-18BF-BED5-78D11036DB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981200"/>
            <a:ext cx="2728913" cy="3411538"/>
          </a:xfrm>
          <a:noFill/>
        </p:spPr>
      </p:pic>
      <p:sp>
        <p:nvSpPr>
          <p:cNvPr id="28674" name="Title 1">
            <a:extLst>
              <a:ext uri="{FF2B5EF4-FFF2-40B4-BE49-F238E27FC236}">
                <a16:creationId xmlns:a16="http://schemas.microsoft.com/office/drawing/2014/main" id="{552DE2DF-3C55-73D7-6E4D-3EA0DD03EC1E}"/>
              </a:ext>
            </a:extLst>
          </p:cNvPr>
          <p:cNvSpPr>
            <a:spLocks noGrp="1"/>
          </p:cNvSpPr>
          <p:nvPr>
            <p:ph type="title"/>
          </p:nvPr>
        </p:nvSpPr>
        <p:spPr>
          <a:xfrm>
            <a:off x="4038600" y="274638"/>
            <a:ext cx="4851400" cy="896937"/>
          </a:xfrm>
        </p:spPr>
        <p:txBody>
          <a:bodyPr/>
          <a:lstStyle/>
          <a:p>
            <a:pPr algn="r" defTabSz="685749" eaLnBrk="1" fontAlgn="auto" hangingPunct="1">
              <a:spcAft>
                <a:spcPts val="0"/>
              </a:spcAft>
              <a:defRPr/>
            </a:pPr>
            <a:r>
              <a:rPr lang="en-US" altLang="en-US" sz="3600" i="1" dirty="0">
                <a:ea typeface="ＭＳ Ｐゴシック" pitchFamily="-112" charset="-128"/>
              </a:rPr>
              <a:t>Questions?</a:t>
            </a:r>
          </a:p>
        </p:txBody>
      </p:sp>
      <p:sp>
        <p:nvSpPr>
          <p:cNvPr id="79876" name="Slide Number Placeholder 4">
            <a:extLst>
              <a:ext uri="{FF2B5EF4-FFF2-40B4-BE49-F238E27FC236}">
                <a16:creationId xmlns:a16="http://schemas.microsoft.com/office/drawing/2014/main" id="{F2CDB326-8BA2-777F-93AD-CF366D3A866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Tx/>
              <a:buNone/>
            </a:pPr>
            <a:fld id="{96B0B6E1-49A6-4256-89D1-30C4E61C5464}" type="slidenum">
              <a:rPr lang="en-US" altLang="en-US" sz="1600" smtClean="0">
                <a:latin typeface="Calibri" panose="020F0502020204030204" pitchFamily="34" charset="0"/>
              </a:rPr>
              <a:pPr>
                <a:lnSpc>
                  <a:spcPct val="100000"/>
                </a:lnSpc>
                <a:spcBef>
                  <a:spcPct val="0"/>
                </a:spcBef>
                <a:buFontTx/>
                <a:buNone/>
              </a:pPr>
              <a:t>23</a:t>
            </a:fld>
            <a:endParaRPr lang="en-US" altLang="en-US" sz="160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311F-877B-4F05-9850-D8F698C62385}"/>
              </a:ext>
            </a:extLst>
          </p:cNvPr>
          <p:cNvSpPr>
            <a:spLocks noGrp="1"/>
          </p:cNvSpPr>
          <p:nvPr>
            <p:ph type="title"/>
          </p:nvPr>
        </p:nvSpPr>
        <p:spPr>
          <a:xfrm>
            <a:off x="238991" y="217466"/>
            <a:ext cx="8685487" cy="508631"/>
          </a:xfrm>
        </p:spPr>
        <p:txBody>
          <a:bodyPr>
            <a:normAutofit/>
          </a:bodyPr>
          <a:lstStyle/>
          <a:p>
            <a:r>
              <a:rPr lang="en-US" sz="2800">
                <a:solidFill>
                  <a:srgbClr val="002E6D"/>
                </a:solidFill>
              </a:rPr>
              <a:t>To Get Started…</a:t>
            </a:r>
          </a:p>
        </p:txBody>
      </p:sp>
      <p:sp>
        <p:nvSpPr>
          <p:cNvPr id="22" name="Rounded Rectangle 21"/>
          <p:cNvSpPr/>
          <p:nvPr/>
        </p:nvSpPr>
        <p:spPr>
          <a:xfrm>
            <a:off x="498895" y="2676459"/>
            <a:ext cx="2412580" cy="2881424"/>
          </a:xfrm>
          <a:prstGeom prst="roundRect">
            <a:avLst/>
          </a:prstGeom>
          <a:solidFill>
            <a:srgbClr val="002E6D"/>
          </a:solidFill>
          <a:ln w="57150">
            <a:solidFill>
              <a:schemeClr val="bg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tabLst>
                <a:tab pos="182880" algn="ctr"/>
              </a:tabLst>
            </a:pPr>
            <a:r>
              <a:rPr lang="en-US" sz="4000" b="1" dirty="0">
                <a:latin typeface="Source Sans Pro"/>
              </a:rPr>
              <a:t>1</a:t>
            </a:r>
          </a:p>
          <a:p>
            <a:pPr algn="ctr"/>
            <a:r>
              <a:rPr lang="en-US" sz="2000" b="1" dirty="0">
                <a:latin typeface="Source Sans Pro"/>
              </a:rPr>
              <a:t>Obtain a Data Unique Entity ID Number</a:t>
            </a:r>
          </a:p>
          <a:p>
            <a:pPr algn="ctr"/>
            <a:endParaRPr lang="en-US" dirty="0">
              <a:latin typeface="Source Sans Pro"/>
            </a:endParaRPr>
          </a:p>
          <a:p>
            <a:pPr algn="ctr"/>
            <a:endParaRPr lang="en-US" dirty="0">
              <a:latin typeface="Source Sans Pro"/>
            </a:endParaRPr>
          </a:p>
          <a:p>
            <a:pPr algn="ctr"/>
            <a:endParaRPr lang="en-US" sz="2000" b="1" dirty="0">
              <a:solidFill>
                <a:srgbClr val="002E6D"/>
              </a:solidFill>
              <a:latin typeface="Source Sans Pro" panose="020B0503030403020204"/>
              <a:hlinkClick r:id="rId3">
                <a:extLst>
                  <a:ext uri="{A12FA001-AC4F-418D-AE19-62706E023703}">
                    <ahyp:hlinkClr xmlns:ahyp="http://schemas.microsoft.com/office/drawing/2018/hyperlinkcolor" val="tx"/>
                  </a:ext>
                </a:extLst>
              </a:hlinkClick>
            </a:endParaRPr>
          </a:p>
          <a:p>
            <a:pPr algn="ctr"/>
            <a:endParaRPr lang="en-US" dirty="0"/>
          </a:p>
        </p:txBody>
      </p:sp>
      <p:sp>
        <p:nvSpPr>
          <p:cNvPr id="26" name="Right Arrow 25">
            <a:extLst>
              <a:ext uri="{C183D7F6-B498-43B3-948B-1728B52AA6E4}">
                <adec:decorative xmlns:adec="http://schemas.microsoft.com/office/drawing/2017/decorative" val="1"/>
              </a:ext>
            </a:extLst>
          </p:cNvPr>
          <p:cNvSpPr/>
          <p:nvPr/>
        </p:nvSpPr>
        <p:spPr>
          <a:xfrm>
            <a:off x="2705048" y="3977640"/>
            <a:ext cx="816027" cy="640080"/>
          </a:xfrm>
          <a:prstGeom prst="rightArrow">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System for Award Management logo">
            <a:extLst>
              <a:ext uri="{FF2B5EF4-FFF2-40B4-BE49-F238E27FC236}">
                <a16:creationId xmlns:a16="http://schemas.microsoft.com/office/drawing/2014/main" id="{400A2EBA-B1B8-4F8A-ABB5-86D8AF6D1991}"/>
              </a:ext>
            </a:extLst>
          </p:cNvPr>
          <p:cNvPicPr>
            <a:picLocks noGrp="1" noChangeAspect="1"/>
          </p:cNvPicPr>
          <p:nvPr>
            <p:ph sz="half" idx="1"/>
          </p:nvPr>
        </p:nvPicPr>
        <p:blipFill rotWithShape="1">
          <a:blip r:embed="rId4"/>
          <a:srcRect b="26586"/>
          <a:stretch/>
        </p:blipFill>
        <p:spPr>
          <a:xfrm>
            <a:off x="1705185" y="1139799"/>
            <a:ext cx="2380306" cy="838363"/>
          </a:xfrm>
        </p:spPr>
      </p:pic>
      <p:sp>
        <p:nvSpPr>
          <p:cNvPr id="21" name="Rounded Rectangle 20"/>
          <p:cNvSpPr/>
          <p:nvPr/>
        </p:nvSpPr>
        <p:spPr>
          <a:xfrm>
            <a:off x="3521075" y="2676459"/>
            <a:ext cx="2412580" cy="2881424"/>
          </a:xfrm>
          <a:prstGeom prst="roundRect">
            <a:avLst/>
          </a:prstGeom>
          <a:solidFill>
            <a:srgbClr val="CC0000"/>
          </a:solidFill>
          <a:ln w="57150">
            <a:solidFill>
              <a:schemeClr val="bg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tabLst>
                <a:tab pos="182880" algn="ctr"/>
              </a:tabLst>
            </a:pPr>
            <a:r>
              <a:rPr lang="en-US" sz="4000" b="1" dirty="0">
                <a:latin typeface="Source Sans Pro"/>
              </a:rPr>
              <a:t>2</a:t>
            </a:r>
          </a:p>
          <a:p>
            <a:pPr algn="ctr"/>
            <a:r>
              <a:rPr lang="en-US" sz="2000" b="1" dirty="0">
                <a:latin typeface="Source Sans Pro"/>
              </a:rPr>
              <a:t>Register in the System for Award Management (SAM)</a:t>
            </a:r>
          </a:p>
        </p:txBody>
      </p:sp>
      <p:sp>
        <p:nvSpPr>
          <p:cNvPr id="3" name="TextBox 2">
            <a:extLst>
              <a:ext uri="{FF2B5EF4-FFF2-40B4-BE49-F238E27FC236}">
                <a16:creationId xmlns:a16="http://schemas.microsoft.com/office/drawing/2014/main" id="{97CA7137-965E-E644-B5D4-56A9EF822EE0}"/>
              </a:ext>
            </a:extLst>
          </p:cNvPr>
          <p:cNvSpPr txBox="1"/>
          <p:nvPr/>
        </p:nvSpPr>
        <p:spPr>
          <a:xfrm>
            <a:off x="4100045" y="5682251"/>
            <a:ext cx="1254639" cy="646331"/>
          </a:xfrm>
          <a:prstGeom prst="rect">
            <a:avLst/>
          </a:prstGeom>
          <a:noFill/>
        </p:spPr>
        <p:txBody>
          <a:bodyPr wrap="none" rtlCol="0">
            <a:spAutoFit/>
          </a:bodyPr>
          <a:lstStyle/>
          <a:p>
            <a:pPr algn="ctr"/>
            <a:r>
              <a:rPr lang="en-US" b="1" dirty="0">
                <a:latin typeface="Source Sans Pro" panose="020B0503030403020204"/>
                <a:hlinkClick r:id="rId5">
                  <a:extLst>
                    <a:ext uri="{A12FA001-AC4F-418D-AE19-62706E023703}">
                      <ahyp:hlinkClr xmlns:ahyp="http://schemas.microsoft.com/office/drawing/2018/hyperlinkcolor" val="tx"/>
                    </a:ext>
                  </a:extLst>
                </a:hlinkClick>
              </a:rPr>
              <a:t>Click Here</a:t>
            </a:r>
            <a:endParaRPr lang="en-US" b="1" dirty="0">
              <a:latin typeface="Source Sans Pro" panose="020B0503030403020204"/>
            </a:endParaRPr>
          </a:p>
          <a:p>
            <a:endParaRPr lang="en-US" dirty="0"/>
          </a:p>
        </p:txBody>
      </p:sp>
      <p:pic>
        <p:nvPicPr>
          <p:cNvPr id="11" name="Picture 10" descr="Defense Logistics Agency logo.">
            <a:extLst>
              <a:ext uri="{FF2B5EF4-FFF2-40B4-BE49-F238E27FC236}">
                <a16:creationId xmlns:a16="http://schemas.microsoft.com/office/drawing/2014/main" id="{D119B0B4-FC12-4095-A180-01370447C211}"/>
              </a:ext>
            </a:extLst>
          </p:cNvPr>
          <p:cNvPicPr>
            <a:picLocks noChangeAspect="1"/>
          </p:cNvPicPr>
          <p:nvPr/>
        </p:nvPicPr>
        <p:blipFill>
          <a:blip r:embed="rId6"/>
          <a:stretch>
            <a:fillRect/>
          </a:stretch>
        </p:blipFill>
        <p:spPr>
          <a:xfrm>
            <a:off x="6867078" y="930919"/>
            <a:ext cx="1317988" cy="1599558"/>
          </a:xfrm>
          <a:prstGeom prst="rect">
            <a:avLst/>
          </a:prstGeom>
        </p:spPr>
      </p:pic>
      <p:sp>
        <p:nvSpPr>
          <p:cNvPr id="23" name="Rounded Rectangle 22"/>
          <p:cNvSpPr/>
          <p:nvPr/>
        </p:nvSpPr>
        <p:spPr>
          <a:xfrm>
            <a:off x="6324600" y="2676459"/>
            <a:ext cx="2412580" cy="2881424"/>
          </a:xfrm>
          <a:prstGeom prst="roundRect">
            <a:avLst/>
          </a:prstGeom>
          <a:solidFill>
            <a:srgbClr val="002E6D"/>
          </a:solidFill>
          <a:ln w="57150">
            <a:solidFill>
              <a:schemeClr val="bg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latin typeface="Source Sans Pro"/>
              </a:rPr>
              <a:t>3</a:t>
            </a:r>
          </a:p>
          <a:p>
            <a:pPr algn="ctr"/>
            <a:r>
              <a:rPr lang="en-US" sz="2000" b="1" dirty="0">
                <a:latin typeface="Source Sans Pro"/>
              </a:rPr>
              <a:t>Obtain a Commercial and Government Entity (CAGE) Code</a:t>
            </a:r>
          </a:p>
          <a:p>
            <a:pPr algn="ctr"/>
            <a:endParaRPr lang="en-US" b="1" dirty="0">
              <a:latin typeface="Source Sans Pro"/>
            </a:endParaRPr>
          </a:p>
          <a:p>
            <a:pPr algn="ctr"/>
            <a:endParaRPr lang="en-US" b="1" dirty="0">
              <a:latin typeface="Source Sans Pro"/>
            </a:endParaRPr>
          </a:p>
          <a:p>
            <a:pPr algn="ctr"/>
            <a:endParaRPr lang="en-US" b="1" dirty="0">
              <a:latin typeface="Source Sans Pro"/>
            </a:endParaRPr>
          </a:p>
          <a:p>
            <a:pPr algn="ctr"/>
            <a:endParaRPr lang="en-US" dirty="0"/>
          </a:p>
        </p:txBody>
      </p:sp>
      <p:sp>
        <p:nvSpPr>
          <p:cNvPr id="4" name="TextBox 3">
            <a:extLst>
              <a:ext uri="{FF2B5EF4-FFF2-40B4-BE49-F238E27FC236}">
                <a16:creationId xmlns:a16="http://schemas.microsoft.com/office/drawing/2014/main" id="{389CBD36-6F20-F746-9ACD-985AE23D5D04}"/>
              </a:ext>
            </a:extLst>
          </p:cNvPr>
          <p:cNvSpPr txBox="1"/>
          <p:nvPr/>
        </p:nvSpPr>
        <p:spPr>
          <a:xfrm>
            <a:off x="6917572" y="5682251"/>
            <a:ext cx="1217000" cy="646331"/>
          </a:xfrm>
          <a:prstGeom prst="rect">
            <a:avLst/>
          </a:prstGeom>
          <a:noFill/>
        </p:spPr>
        <p:txBody>
          <a:bodyPr wrap="none" rtlCol="0">
            <a:spAutoFit/>
          </a:bodyPr>
          <a:lstStyle/>
          <a:p>
            <a:r>
              <a:rPr lang="en-US" b="1" dirty="0">
                <a:latin typeface="Source Sans Pro" panose="020B0503030403020204"/>
                <a:hlinkClick r:id="rId7">
                  <a:extLst>
                    <a:ext uri="{A12FA001-AC4F-418D-AE19-62706E023703}">
                      <ahyp:hlinkClr xmlns:ahyp="http://schemas.microsoft.com/office/drawing/2018/hyperlinkcolor" val="tx"/>
                    </a:ext>
                  </a:extLst>
                </a:hlinkClick>
              </a:rPr>
              <a:t>Click Here</a:t>
            </a:r>
            <a:endParaRPr lang="en-US" b="1" dirty="0">
              <a:latin typeface="Source Sans Pro" panose="020B0503030403020204"/>
            </a:endParaRPr>
          </a:p>
          <a:p>
            <a:endParaRPr lang="en-US" dirty="0"/>
          </a:p>
        </p:txBody>
      </p:sp>
      <p:sp>
        <p:nvSpPr>
          <p:cNvPr id="27" name="Right Arrow 26">
            <a:extLst>
              <a:ext uri="{C183D7F6-B498-43B3-948B-1728B52AA6E4}">
                <adec:decorative xmlns:adec="http://schemas.microsoft.com/office/drawing/2017/decorative" val="1"/>
              </a:ext>
            </a:extLst>
          </p:cNvPr>
          <p:cNvSpPr/>
          <p:nvPr/>
        </p:nvSpPr>
        <p:spPr>
          <a:xfrm>
            <a:off x="5779477" y="3977640"/>
            <a:ext cx="816027" cy="640080"/>
          </a:xfrm>
          <a:prstGeom prst="rightArrow">
            <a:avLst/>
          </a:prstGeom>
          <a:solidFill>
            <a:srgbClr val="FFC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F1C59D0-3457-47C4-8363-DF3D8D7ABD99}"/>
              </a:ext>
            </a:extLst>
          </p:cNvPr>
          <p:cNvSpPr>
            <a:spLocks noGrp="1"/>
          </p:cNvSpPr>
          <p:nvPr>
            <p:ph type="sldNum" sz="quarter" idx="12"/>
          </p:nvPr>
        </p:nvSpPr>
        <p:spPr>
          <a:xfrm>
            <a:off x="6867078" y="6356232"/>
            <a:ext cx="2057400" cy="365125"/>
          </a:xfrm>
        </p:spPr>
        <p:txBody>
          <a:bodyPr/>
          <a:lstStyle/>
          <a:p>
            <a:fld id="{B1AB44B9-F1EC-4F4B-88D4-413245C9CD3E}" type="slidenum">
              <a:rPr lang="en-US" smtClean="0"/>
              <a:t>3</a:t>
            </a:fld>
            <a:endParaRPr lang="en-US"/>
          </a:p>
        </p:txBody>
      </p:sp>
    </p:spTree>
    <p:extLst>
      <p:ext uri="{BB962C8B-B14F-4D97-AF65-F5344CB8AC3E}">
        <p14:creationId xmlns:p14="http://schemas.microsoft.com/office/powerpoint/2010/main" val="45740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FA33-9938-4364-82B3-B20E432C9301}"/>
              </a:ext>
            </a:extLst>
          </p:cNvPr>
          <p:cNvSpPr>
            <a:spLocks noGrp="1"/>
          </p:cNvSpPr>
          <p:nvPr>
            <p:ph type="title"/>
          </p:nvPr>
        </p:nvSpPr>
        <p:spPr/>
        <p:txBody>
          <a:bodyPr/>
          <a:lstStyle/>
          <a:p>
            <a:r>
              <a:rPr lang="en-US"/>
              <a:t>Disaster Registry</a:t>
            </a:r>
          </a:p>
        </p:txBody>
      </p:sp>
      <p:sp>
        <p:nvSpPr>
          <p:cNvPr id="3" name="Content Placeholder 2">
            <a:extLst>
              <a:ext uri="{FF2B5EF4-FFF2-40B4-BE49-F238E27FC236}">
                <a16:creationId xmlns:a16="http://schemas.microsoft.com/office/drawing/2014/main" id="{76048391-E815-42B9-A1E0-2252F069B2E9}"/>
              </a:ext>
            </a:extLst>
          </p:cNvPr>
          <p:cNvSpPr>
            <a:spLocks noGrp="1"/>
          </p:cNvSpPr>
          <p:nvPr>
            <p:ph idx="1"/>
          </p:nvPr>
        </p:nvSpPr>
        <p:spPr>
          <a:xfrm>
            <a:off x="529389" y="813831"/>
            <a:ext cx="8316410" cy="4696632"/>
          </a:xfrm>
        </p:spPr>
        <p:txBody>
          <a:bodyPr>
            <a:normAutofit fontScale="92500"/>
          </a:bodyPr>
          <a:lstStyle/>
          <a:p>
            <a:r>
              <a:rPr lang="en-US"/>
              <a:t>Register for disaster response contracts via </a:t>
            </a:r>
            <a:r>
              <a:rPr lang="en-US" u="sng">
                <a:hlinkClick r:id="rId2"/>
              </a:rPr>
              <a:t>www.sam.gov</a:t>
            </a:r>
            <a:r>
              <a:rPr lang="en-US"/>
              <a:t>.  Contracting officers are required to search the registry for contractors that can provide disaster or emergency relief services.</a:t>
            </a:r>
          </a:p>
          <a:p>
            <a:pPr lvl="1"/>
            <a:r>
              <a:rPr lang="en-US" u="sng">
                <a:hlinkClick r:id="rId3"/>
              </a:rPr>
              <a:t>https://www.acquisition.gov/disaster-response-registry</a:t>
            </a:r>
            <a:endParaRPr lang="en-US"/>
          </a:p>
          <a:p>
            <a:endParaRPr lang="en-US"/>
          </a:p>
          <a:p>
            <a:r>
              <a:rPr lang="en-US"/>
              <a:t>FAR Subpart 4.1104 Disaster Response Registry.</a:t>
            </a:r>
          </a:p>
          <a:p>
            <a:pPr marL="0" indent="0">
              <a:buNone/>
            </a:pPr>
            <a:r>
              <a:rPr lang="en-US"/>
              <a:t>Contracting officers shall consult the Disaster Response Registry via </a:t>
            </a:r>
            <a:r>
              <a:rPr lang="en-US" u="sng">
                <a:hlinkClick r:id="rId4"/>
              </a:rPr>
              <a:t>https://www.sam.gov</a:t>
            </a:r>
            <a:r>
              <a:rPr lang="en-US"/>
              <a:t> , Search Records, Advanced Search, Disaster Response Registry Search when contracting for debris removal, distribution of supplies,</a:t>
            </a:r>
            <a:br>
              <a:rPr lang="en-US"/>
            </a:br>
            <a:r>
              <a:rPr lang="en-US"/>
              <a:t>reconstruction, </a:t>
            </a:r>
            <a:br>
              <a:rPr lang="en-US"/>
            </a:br>
            <a:r>
              <a:rPr lang="en-US"/>
              <a:t>and other disaster</a:t>
            </a:r>
            <a:br>
              <a:rPr lang="en-US"/>
            </a:br>
            <a:r>
              <a:rPr lang="en-US"/>
              <a:t>or emergency relief </a:t>
            </a:r>
            <a:br>
              <a:rPr lang="en-US"/>
            </a:br>
            <a:r>
              <a:rPr lang="en-US"/>
              <a:t>activities inside </a:t>
            </a:r>
            <a:br>
              <a:rPr lang="en-US"/>
            </a:br>
            <a:r>
              <a:rPr lang="en-US"/>
              <a:t>the United States </a:t>
            </a:r>
            <a:br>
              <a:rPr lang="en-US"/>
            </a:br>
            <a:r>
              <a:rPr lang="en-US"/>
              <a:t>and outlying areas. </a:t>
            </a:r>
            <a:br>
              <a:rPr lang="en-US"/>
            </a:br>
            <a:r>
              <a:rPr lang="en-US"/>
              <a:t>(See 26.205 ).</a:t>
            </a:r>
          </a:p>
          <a:p>
            <a:endParaRPr lang="en-US"/>
          </a:p>
        </p:txBody>
      </p:sp>
      <p:sp>
        <p:nvSpPr>
          <p:cNvPr id="4" name="Slide Number Placeholder 3">
            <a:extLst>
              <a:ext uri="{FF2B5EF4-FFF2-40B4-BE49-F238E27FC236}">
                <a16:creationId xmlns:a16="http://schemas.microsoft.com/office/drawing/2014/main" id="{3C69F701-CF7C-4DB3-8365-E407BD6DD4CD}"/>
              </a:ext>
            </a:extLst>
          </p:cNvPr>
          <p:cNvSpPr>
            <a:spLocks noGrp="1"/>
          </p:cNvSpPr>
          <p:nvPr>
            <p:ph type="sldNum" sz="quarter" idx="12"/>
          </p:nvPr>
        </p:nvSpPr>
        <p:spPr>
          <a:xfrm>
            <a:off x="6873350" y="637784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mtClean="0"/>
              <a:pPr/>
              <a:t>4</a:t>
            </a:fld>
            <a:endParaRPr lang="en-US"/>
          </a:p>
        </p:txBody>
      </p:sp>
      <p:pic>
        <p:nvPicPr>
          <p:cNvPr id="6" name="Picture 5" descr="Screenshot of sam.gov disaster registry website with button for “Disaster Response Registry Search” circled  and the words “click here”">
            <a:extLst>
              <a:ext uri="{FF2B5EF4-FFF2-40B4-BE49-F238E27FC236}">
                <a16:creationId xmlns:a16="http://schemas.microsoft.com/office/drawing/2014/main" id="{47D85AA2-639C-4487-8478-CF8CF160E162}"/>
              </a:ext>
            </a:extLst>
          </p:cNvPr>
          <p:cNvPicPr>
            <a:picLocks noChangeAspect="1"/>
          </p:cNvPicPr>
          <p:nvPr/>
        </p:nvPicPr>
        <p:blipFill>
          <a:blip r:embed="rId5"/>
          <a:stretch>
            <a:fillRect/>
          </a:stretch>
        </p:blipFill>
        <p:spPr>
          <a:xfrm>
            <a:off x="2731921" y="3495758"/>
            <a:ext cx="5882690" cy="3091378"/>
          </a:xfrm>
          <a:prstGeom prst="rect">
            <a:avLst/>
          </a:prstGeom>
        </p:spPr>
      </p:pic>
    </p:spTree>
    <p:extLst>
      <p:ext uri="{BB962C8B-B14F-4D97-AF65-F5344CB8AC3E}">
        <p14:creationId xmlns:p14="http://schemas.microsoft.com/office/powerpoint/2010/main" val="101587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175F-AA8B-4AD7-8CA2-4A6C54D3CE09}"/>
              </a:ext>
            </a:extLst>
          </p:cNvPr>
          <p:cNvSpPr>
            <a:spLocks noGrp="1"/>
          </p:cNvSpPr>
          <p:nvPr>
            <p:ph type="title"/>
          </p:nvPr>
        </p:nvSpPr>
        <p:spPr/>
        <p:txBody>
          <a:bodyPr>
            <a:normAutofit/>
          </a:bodyPr>
          <a:lstStyle/>
          <a:p>
            <a:r>
              <a:rPr lang="en-US" sz="3200" dirty="0"/>
              <a:t>Disaster Contracting Opportunities  </a:t>
            </a:r>
          </a:p>
        </p:txBody>
      </p:sp>
      <p:sp>
        <p:nvSpPr>
          <p:cNvPr id="3" name="Content Placeholder 2">
            <a:extLst>
              <a:ext uri="{FF2B5EF4-FFF2-40B4-BE49-F238E27FC236}">
                <a16:creationId xmlns:a16="http://schemas.microsoft.com/office/drawing/2014/main" id="{0DD9239E-E8A9-45A9-B55B-56FE94087339}"/>
              </a:ext>
            </a:extLst>
          </p:cNvPr>
          <p:cNvSpPr>
            <a:spLocks noGrp="1"/>
          </p:cNvSpPr>
          <p:nvPr>
            <p:ph idx="1"/>
          </p:nvPr>
        </p:nvSpPr>
        <p:spPr>
          <a:xfrm>
            <a:off x="290090" y="1359568"/>
            <a:ext cx="8384678" cy="4834739"/>
          </a:xfrm>
        </p:spPr>
        <p:txBody>
          <a:bodyPr>
            <a:normAutofit/>
          </a:bodyPr>
          <a:lstStyle/>
          <a:p>
            <a:pPr marL="457200" indent="-457200">
              <a:buClr>
                <a:srgbClr val="CC3538"/>
              </a:buClr>
              <a:buFont typeface="Arial" panose="020B0604020202020204" pitchFamily="34" charset="0"/>
              <a:buChar char="•"/>
            </a:pPr>
            <a:r>
              <a:rPr lang="en-US" sz="2800"/>
              <a:t>Maintain current SAM profile</a:t>
            </a:r>
          </a:p>
          <a:p>
            <a:pPr marL="457200" indent="-457200">
              <a:buClr>
                <a:srgbClr val="CC3538"/>
              </a:buClr>
              <a:buFont typeface="Arial" panose="020B0604020202020204" pitchFamily="34" charset="0"/>
              <a:buChar char="•"/>
            </a:pPr>
            <a:endParaRPr lang="en-US" sz="2800"/>
          </a:p>
          <a:p>
            <a:pPr marL="457200" indent="-457200">
              <a:buClr>
                <a:srgbClr val="CC3538"/>
              </a:buClr>
              <a:buFont typeface="Arial" panose="020B0604020202020204" pitchFamily="34" charset="0"/>
              <a:buChar char="•"/>
            </a:pPr>
            <a:r>
              <a:rPr lang="en-US" sz="2800" b="1"/>
              <a:t>Opt-in </a:t>
            </a:r>
            <a:r>
              <a:rPr lang="en-US" sz="2800"/>
              <a:t>to SAM’s Disaster Response Registry </a:t>
            </a:r>
          </a:p>
          <a:p>
            <a:pPr marL="457200" lvl="2" indent="0">
              <a:buClr>
                <a:srgbClr val="CC3538"/>
              </a:buClr>
              <a:buNone/>
            </a:pPr>
            <a:r>
              <a:rPr lang="en-US" sz="2600" b="1">
                <a:solidFill>
                  <a:srgbClr val="0091C9"/>
                </a:solidFill>
              </a:rPr>
              <a:t>Not sure if you have opted-in?</a:t>
            </a:r>
          </a:p>
          <a:p>
            <a:pPr marL="1257273" lvl="2" indent="-457200">
              <a:buFont typeface="+mj-lt"/>
              <a:buAutoNum type="arabicPeriod"/>
            </a:pPr>
            <a:r>
              <a:rPr lang="en-US" sz="2400"/>
              <a:t>Review the </a:t>
            </a:r>
            <a:r>
              <a:rPr lang="en-US" sz="2400" b="1"/>
              <a:t>Assertions</a:t>
            </a:r>
            <a:r>
              <a:rPr lang="en-US" sz="2400"/>
              <a:t> portion of your SAM profile; </a:t>
            </a:r>
          </a:p>
          <a:p>
            <a:pPr marL="1257273" lvl="2" indent="-457200">
              <a:buFont typeface="+mj-lt"/>
              <a:buAutoNum type="arabicPeriod"/>
            </a:pPr>
            <a:r>
              <a:rPr lang="en-US" sz="2400"/>
              <a:t>If Disaster Response Registry is not activated, </a:t>
            </a:r>
            <a:r>
              <a:rPr lang="en-US" sz="2400" b="1"/>
              <a:t>edit your profile </a:t>
            </a:r>
            <a:r>
              <a:rPr lang="en-US" sz="2400"/>
              <a:t>and </a:t>
            </a:r>
            <a:r>
              <a:rPr lang="en-US" sz="2400" b="1"/>
              <a:t>opt-in</a:t>
            </a:r>
            <a:r>
              <a:rPr lang="en-US" sz="2400"/>
              <a:t> within the Assertions section;  </a:t>
            </a:r>
          </a:p>
          <a:p>
            <a:pPr marL="1257273" lvl="2" indent="-457200">
              <a:buFont typeface="+mj-lt"/>
              <a:buAutoNum type="arabicPeriod"/>
            </a:pPr>
            <a:r>
              <a:rPr lang="en-US" sz="2400" i="1"/>
              <a:t>Will need to go through the entire SAM registration to access this capability</a:t>
            </a:r>
            <a:r>
              <a:rPr lang="en-US" sz="2400"/>
              <a:t>;</a:t>
            </a:r>
          </a:p>
          <a:p>
            <a:pPr marL="1257273" lvl="2" indent="-457200">
              <a:buFont typeface="+mj-lt"/>
              <a:buAutoNum type="arabicPeriod"/>
            </a:pPr>
            <a:r>
              <a:rPr lang="en-US" sz="2400"/>
              <a:t>Be sure to </a:t>
            </a:r>
            <a:r>
              <a:rPr lang="en-US" sz="2400" u="sng"/>
              <a:t>follow all the steps </a:t>
            </a:r>
            <a:r>
              <a:rPr lang="en-US" sz="2400"/>
              <a:t>until told to </a:t>
            </a:r>
            <a:r>
              <a:rPr lang="en-US" sz="2400" b="1"/>
              <a:t>submit</a:t>
            </a:r>
            <a:r>
              <a:rPr lang="en-US" sz="2400"/>
              <a:t> your registration.  </a:t>
            </a:r>
            <a:endParaRPr lang="en-US" sz="2000"/>
          </a:p>
        </p:txBody>
      </p:sp>
      <p:sp>
        <p:nvSpPr>
          <p:cNvPr id="4" name="Slide Number Placeholder 3">
            <a:extLst>
              <a:ext uri="{FF2B5EF4-FFF2-40B4-BE49-F238E27FC236}">
                <a16:creationId xmlns:a16="http://schemas.microsoft.com/office/drawing/2014/main" id="{5F0F0730-7720-4E1B-9E7F-B78241FB9C0B}"/>
              </a:ext>
            </a:extLst>
          </p:cNvPr>
          <p:cNvSpPr>
            <a:spLocks noGrp="1"/>
          </p:cNvSpPr>
          <p:nvPr>
            <p:ph type="sldNum" sz="quarter" idx="12"/>
          </p:nvPr>
        </p:nvSpPr>
        <p:spPr>
          <a:xfrm>
            <a:off x="6796510" y="619430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mtClean="0"/>
              <a:pPr/>
              <a:t>5</a:t>
            </a:fld>
            <a:endParaRPr lang="en-US"/>
          </a:p>
        </p:txBody>
      </p:sp>
    </p:spTree>
    <p:extLst>
      <p:ext uri="{BB962C8B-B14F-4D97-AF65-F5344CB8AC3E}">
        <p14:creationId xmlns:p14="http://schemas.microsoft.com/office/powerpoint/2010/main" val="183963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BD47C74-2106-C6B2-D8F8-7C3F9E6975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Tx/>
              <a:buNone/>
            </a:pPr>
            <a:fld id="{2A38A6E7-FFAF-481F-8651-9D1902AF3358}" type="slidenum">
              <a:rPr lang="en-US" altLang="en-US" sz="1400" smtClean="0">
                <a:latin typeface="Arial" panose="020B0604020202020204" pitchFamily="34" charset="0"/>
              </a:rPr>
              <a:pPr>
                <a:lnSpc>
                  <a:spcPct val="100000"/>
                </a:lnSpc>
                <a:spcBef>
                  <a:spcPct val="0"/>
                </a:spcBef>
                <a:buFontTx/>
                <a:buNone/>
              </a:pPr>
              <a:t>6</a:t>
            </a:fld>
            <a:endParaRPr lang="en-US" altLang="en-US" sz="1400">
              <a:latin typeface="Arial" panose="020B0604020202020204" pitchFamily="34" charset="0"/>
            </a:endParaRPr>
          </a:p>
        </p:txBody>
      </p:sp>
      <p:sp>
        <p:nvSpPr>
          <p:cNvPr id="46083" name="Text Box 10">
            <a:extLst>
              <a:ext uri="{FF2B5EF4-FFF2-40B4-BE49-F238E27FC236}">
                <a16:creationId xmlns:a16="http://schemas.microsoft.com/office/drawing/2014/main" id="{868123C6-844D-8F3D-E4E5-DD1E10677037}"/>
              </a:ext>
            </a:extLst>
          </p:cNvPr>
          <p:cNvSpPr txBox="1">
            <a:spLocks noChangeArrowheads="1"/>
          </p:cNvSpPr>
          <p:nvPr/>
        </p:nvSpPr>
        <p:spPr bwMode="auto">
          <a:xfrm>
            <a:off x="457200" y="1219200"/>
            <a:ext cx="8229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nSpc>
                <a:spcPct val="100000"/>
              </a:lnSpc>
              <a:spcBef>
                <a:spcPct val="0"/>
              </a:spcBef>
              <a:buFont typeface="Wingdings" panose="05000000000000000000" pitchFamily="2" charset="2"/>
              <a:buChar char="§"/>
            </a:pPr>
            <a:r>
              <a:rPr lang="en-US" altLang="en-US" sz="3200" dirty="0">
                <a:latin typeface="Arial Unicode MS" pitchFamily="34" charset="-128"/>
              </a:rPr>
              <a:t>  </a:t>
            </a:r>
            <a:r>
              <a:rPr lang="en-US" altLang="en-US" sz="2800" dirty="0">
                <a:ea typeface="Source Sans Pro" panose="020B0503030403020204" pitchFamily="34" charset="0"/>
              </a:rPr>
              <a:t>Self-Certifications</a:t>
            </a:r>
          </a:p>
          <a:p>
            <a:pPr lvl="2">
              <a:lnSpc>
                <a:spcPct val="100000"/>
              </a:lnSpc>
              <a:spcBef>
                <a:spcPct val="0"/>
              </a:spcBef>
              <a:buFontTx/>
              <a:buChar char="•"/>
            </a:pPr>
            <a:r>
              <a:rPr lang="en-US" altLang="en-US" sz="2000" dirty="0">
                <a:ea typeface="Source Sans Pro" panose="020B0503030403020204" pitchFamily="34" charset="0"/>
              </a:rPr>
              <a:t>Small Business – NAICS Codes</a:t>
            </a:r>
          </a:p>
          <a:p>
            <a:pPr lvl="2">
              <a:lnSpc>
                <a:spcPct val="100000"/>
              </a:lnSpc>
              <a:spcBef>
                <a:spcPct val="0"/>
              </a:spcBef>
              <a:buFontTx/>
              <a:buChar char="•"/>
            </a:pPr>
            <a:r>
              <a:rPr lang="en-US" altLang="en-US" sz="2000" dirty="0">
                <a:ea typeface="Source Sans Pro" panose="020B0503030403020204" pitchFamily="34" charset="0"/>
              </a:rPr>
              <a:t>Small Disadvantaged Business (SDB)</a:t>
            </a:r>
          </a:p>
          <a:p>
            <a:pPr>
              <a:lnSpc>
                <a:spcPct val="100000"/>
              </a:lnSpc>
              <a:spcBef>
                <a:spcPct val="0"/>
              </a:spcBef>
              <a:buFontTx/>
              <a:buNone/>
            </a:pPr>
            <a:endParaRPr lang="en-US" altLang="en-US" sz="2000" dirty="0">
              <a:ea typeface="Source Sans Pro" panose="020B0503030403020204" pitchFamily="34" charset="0"/>
            </a:endParaRPr>
          </a:p>
          <a:p>
            <a:pPr>
              <a:lnSpc>
                <a:spcPct val="100000"/>
              </a:lnSpc>
              <a:spcBef>
                <a:spcPct val="0"/>
              </a:spcBef>
              <a:buFont typeface="Wingdings" panose="05000000000000000000" pitchFamily="2" charset="2"/>
              <a:buChar char="§"/>
            </a:pPr>
            <a:r>
              <a:rPr lang="en-US" altLang="en-US" sz="3200" dirty="0">
                <a:ea typeface="Source Sans Pro" panose="020B0503030403020204" pitchFamily="34" charset="0"/>
              </a:rPr>
              <a:t>  </a:t>
            </a:r>
            <a:r>
              <a:rPr lang="en-US" altLang="en-US" sz="2800" dirty="0">
                <a:ea typeface="Source Sans Pro" panose="020B0503030403020204" pitchFamily="34" charset="0"/>
              </a:rPr>
              <a:t>Formal Certification Programs</a:t>
            </a:r>
          </a:p>
          <a:p>
            <a:pPr lvl="2">
              <a:lnSpc>
                <a:spcPct val="100000"/>
              </a:lnSpc>
              <a:spcBef>
                <a:spcPct val="0"/>
              </a:spcBef>
              <a:buFontTx/>
              <a:buChar char="•"/>
            </a:pPr>
            <a:r>
              <a:rPr lang="en-US" altLang="en-US" sz="2000" b="1" dirty="0">
                <a:ea typeface="Source Sans Pro" panose="020B0503030403020204" pitchFamily="34" charset="0"/>
              </a:rPr>
              <a:t>8(a) Business Development</a:t>
            </a:r>
            <a:r>
              <a:rPr lang="en-US" altLang="en-US" sz="2000" dirty="0">
                <a:ea typeface="Source Sans Pro" panose="020B0503030403020204" pitchFamily="34" charset="0"/>
              </a:rPr>
              <a:t>: Socially and economically disadvantaged firms enrolled in a 9-year business development program</a:t>
            </a:r>
          </a:p>
          <a:p>
            <a:pPr lvl="2">
              <a:lnSpc>
                <a:spcPct val="100000"/>
              </a:lnSpc>
              <a:spcBef>
                <a:spcPct val="0"/>
              </a:spcBef>
              <a:buFontTx/>
              <a:buChar char="•"/>
            </a:pPr>
            <a:r>
              <a:rPr lang="en-US" altLang="en-US" sz="2000" b="1" dirty="0">
                <a:ea typeface="Source Sans Pro" panose="020B0503030403020204" pitchFamily="34" charset="0"/>
              </a:rPr>
              <a:t>HUBZone</a:t>
            </a:r>
            <a:r>
              <a:rPr lang="en-US" altLang="en-US" sz="2000" dirty="0">
                <a:ea typeface="Source Sans Pro" panose="020B0503030403020204" pitchFamily="34" charset="0"/>
              </a:rPr>
              <a:t>: Small businesses located in areas identified as historically underutilized business zones, and with 35% of its employees living in </a:t>
            </a:r>
            <a:r>
              <a:rPr lang="en-US" altLang="en-US" sz="2000" dirty="0" err="1">
                <a:ea typeface="Source Sans Pro" panose="020B0503030403020204" pitchFamily="34" charset="0"/>
              </a:rPr>
              <a:t>HUBZones</a:t>
            </a:r>
            <a:endParaRPr lang="en-US" altLang="en-US" sz="2000" dirty="0">
              <a:ea typeface="Source Sans Pro" panose="020B0503030403020204" pitchFamily="34" charset="0"/>
            </a:endParaRPr>
          </a:p>
          <a:p>
            <a:pPr lvl="2">
              <a:lnSpc>
                <a:spcPct val="100000"/>
              </a:lnSpc>
              <a:spcBef>
                <a:spcPct val="0"/>
              </a:spcBef>
              <a:buFontTx/>
              <a:buChar char="•"/>
            </a:pPr>
            <a:r>
              <a:rPr lang="en-US" altLang="en-US" sz="2000" b="1" dirty="0">
                <a:ea typeface="Source Sans Pro" panose="020B0503030403020204" pitchFamily="34" charset="0"/>
              </a:rPr>
              <a:t>Woman Owned Small Business</a:t>
            </a:r>
            <a:r>
              <a:rPr lang="en-US" altLang="en-US" sz="2000" dirty="0">
                <a:ea typeface="Source Sans Pro" panose="020B0503030403020204" pitchFamily="34" charset="0"/>
              </a:rPr>
              <a:t>: Businesses owned and controlled by women under-represented in federal contracting</a:t>
            </a:r>
          </a:p>
          <a:p>
            <a:pPr lvl="2">
              <a:lnSpc>
                <a:spcPct val="100000"/>
              </a:lnSpc>
              <a:spcBef>
                <a:spcPct val="0"/>
              </a:spcBef>
              <a:buFontTx/>
              <a:buChar char="•"/>
            </a:pPr>
            <a:r>
              <a:rPr lang="en-US" altLang="en-US" sz="2000" b="1" dirty="0">
                <a:ea typeface="Source Sans Pro" panose="020B0503030403020204" pitchFamily="34" charset="0"/>
              </a:rPr>
              <a:t>Veteran Owned Small Business Certification Program (</a:t>
            </a:r>
            <a:r>
              <a:rPr lang="en-US" altLang="en-US" sz="2000" b="1" dirty="0" err="1">
                <a:ea typeface="Source Sans Pro" panose="020B0503030403020204" pitchFamily="34" charset="0"/>
              </a:rPr>
              <a:t>VetCert</a:t>
            </a:r>
            <a:r>
              <a:rPr lang="en-US" altLang="en-US" sz="2000" b="1" dirty="0">
                <a:ea typeface="Source Sans Pro" panose="020B0503030403020204" pitchFamily="34" charset="0"/>
              </a:rPr>
              <a:t>)</a:t>
            </a:r>
            <a:r>
              <a:rPr lang="en-US" altLang="en-US" sz="2000" dirty="0">
                <a:ea typeface="Source Sans Pro" panose="020B0503030403020204" pitchFamily="34" charset="0"/>
              </a:rPr>
              <a:t>: Businesses owned and controlled by veterans and service-disabled veterans</a:t>
            </a:r>
          </a:p>
          <a:p>
            <a:pPr>
              <a:lnSpc>
                <a:spcPct val="100000"/>
              </a:lnSpc>
              <a:spcBef>
                <a:spcPct val="0"/>
              </a:spcBef>
              <a:buClr>
                <a:srgbClr val="990000"/>
              </a:buClr>
              <a:buFontTx/>
              <a:buNone/>
            </a:pPr>
            <a:r>
              <a:rPr lang="en-US" altLang="en-US" sz="2400" dirty="0">
                <a:latin typeface="Arial Unicode MS" pitchFamily="34" charset="-128"/>
              </a:rPr>
              <a:t>	</a:t>
            </a:r>
            <a:r>
              <a:rPr lang="en-US" altLang="en-US" sz="2800" dirty="0">
                <a:latin typeface="Times New Roman" panose="02020603050405020304" pitchFamily="18" charset="0"/>
              </a:rPr>
              <a:t>	</a:t>
            </a:r>
          </a:p>
        </p:txBody>
      </p:sp>
      <p:sp>
        <p:nvSpPr>
          <p:cNvPr id="46084" name="Text Box 12">
            <a:extLst>
              <a:ext uri="{FF2B5EF4-FFF2-40B4-BE49-F238E27FC236}">
                <a16:creationId xmlns:a16="http://schemas.microsoft.com/office/drawing/2014/main" id="{F2E4EA5D-CD1E-0FB2-0561-958FA4B47BAB}"/>
              </a:ext>
            </a:extLst>
          </p:cNvPr>
          <p:cNvSpPr txBox="1">
            <a:spLocks noChangeArrowheads="1"/>
          </p:cNvSpPr>
          <p:nvPr/>
        </p:nvSpPr>
        <p:spPr bwMode="auto">
          <a:xfrm>
            <a:off x="685800" y="299188"/>
            <a:ext cx="7010400"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ts val="750"/>
              </a:spcBef>
              <a:buFont typeface="Arial" panose="020B0604020202020204" pitchFamily="34" charset="0"/>
              <a:buChar char="•"/>
              <a:defRPr sz="2100">
                <a:solidFill>
                  <a:schemeClr val="tx1"/>
                </a:solidFill>
                <a:latin typeface="Source Sans Pro" panose="020B0503030403020204" pitchFamily="34" charset="0"/>
                <a:cs typeface="Source Sans Pro" panose="020B0503030403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Source Sans Pro" panose="020B0503030403020204" pitchFamily="34" charset="0"/>
                <a:cs typeface="Source Sans Pro" panose="020B0503030403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Source Sans Pro" panose="020B0503030403020204" pitchFamily="34" charset="0"/>
                <a:cs typeface="Source Sans Pro" panose="020B0503030403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urce Sans Pro" panose="020B0503030403020204" pitchFamily="34" charset="0"/>
                <a:cs typeface="Source Sans Pro" panose="020B0503030403020204" pitchFamily="34" charset="0"/>
              </a:defRPr>
            </a:lvl9pPr>
          </a:lstStyle>
          <a:p>
            <a:pPr algn="r">
              <a:lnSpc>
                <a:spcPct val="100000"/>
              </a:lnSpc>
              <a:spcBef>
                <a:spcPct val="0"/>
              </a:spcBef>
              <a:buClr>
                <a:srgbClr val="006699"/>
              </a:buClr>
              <a:buFont typeface="Wingdings" panose="05000000000000000000" pitchFamily="2" charset="2"/>
              <a:buNone/>
            </a:pPr>
            <a:r>
              <a:rPr lang="en-US" altLang="en-US" sz="3200" b="1" dirty="0">
                <a:solidFill>
                  <a:schemeClr val="tx2"/>
                </a:solidFill>
              </a:rPr>
              <a:t>Federal Contract Certifications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1B6F2C0-4ABD-0114-4F47-9FFE33888A9B}"/>
              </a:ext>
            </a:extLst>
          </p:cNvPr>
          <p:cNvGraphicFramePr>
            <a:graphicFrameLocks noGrp="1"/>
          </p:cNvGraphicFramePr>
          <p:nvPr>
            <p:ph idx="1"/>
          </p:nvPr>
        </p:nvGraphicFramePr>
        <p:xfrm>
          <a:off x="533400" y="1219200"/>
          <a:ext cx="8001000" cy="4802186"/>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993556">
                <a:tc>
                  <a:txBody>
                    <a:bodyPr/>
                    <a:lstStyle/>
                    <a:p>
                      <a:endParaRPr lang="en-US" sz="1800" dirty="0">
                        <a:latin typeface="Source Sans Pro" panose="020B0503030403020204" pitchFamily="34" charset="0"/>
                        <a:ea typeface="Source Sans Pro" panose="020B0503030403020204" pitchFamily="34" charset="0"/>
                      </a:endParaRP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r>
                        <a:rPr lang="en-US" sz="1800" dirty="0">
                          <a:latin typeface="Source Sans Pro" panose="020B0503030403020204" pitchFamily="34" charset="0"/>
                          <a:ea typeface="Source Sans Pro" panose="020B0503030403020204" pitchFamily="34" charset="0"/>
                        </a:rPr>
                        <a:t>Small Business (23%)</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r>
                        <a:rPr lang="en-US" sz="1800" dirty="0">
                          <a:latin typeface="Source Sans Pro" panose="020B0503030403020204" pitchFamily="34" charset="0"/>
                          <a:ea typeface="Source Sans Pro" panose="020B0503030403020204" pitchFamily="34" charset="0"/>
                        </a:rPr>
                        <a:t>WOSB (5%)</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r>
                        <a:rPr lang="en-US" sz="1800" dirty="0">
                          <a:latin typeface="Source Sans Pro" panose="020B0503030403020204" pitchFamily="34" charset="0"/>
                          <a:ea typeface="Source Sans Pro" panose="020B0503030403020204" pitchFamily="34" charset="0"/>
                        </a:rPr>
                        <a:t>SDB/8(a) </a:t>
                      </a:r>
                      <a:r>
                        <a:rPr lang="en-US" sz="2000" dirty="0">
                          <a:latin typeface="Source Sans Pro" panose="020B0503030403020204" pitchFamily="34" charset="0"/>
                          <a:ea typeface="Source Sans Pro" panose="020B0503030403020204" pitchFamily="34" charset="0"/>
                        </a:rPr>
                        <a:t>(5%/11%/13%)</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r>
                        <a:rPr lang="en-US" sz="1800" dirty="0">
                          <a:latin typeface="Source Sans Pro" panose="020B0503030403020204" pitchFamily="34" charset="0"/>
                          <a:ea typeface="Source Sans Pro" panose="020B0503030403020204" pitchFamily="34" charset="0"/>
                        </a:rPr>
                        <a:t>SDVOSB  (3%/5%)</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r>
                        <a:rPr lang="en-US" sz="1800" dirty="0">
                          <a:latin typeface="Source Sans Pro" panose="020B0503030403020204" pitchFamily="34" charset="0"/>
                          <a:ea typeface="Source Sans Pro" panose="020B0503030403020204" pitchFamily="34" charset="0"/>
                        </a:rPr>
                        <a:t>HUBZone (3%)</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761726">
                <a:tc>
                  <a:txBody>
                    <a:bodyPr/>
                    <a:lstStyle/>
                    <a:p>
                      <a:pPr algn="l"/>
                      <a:r>
                        <a:rPr lang="en-US" sz="2000" dirty="0">
                          <a:latin typeface="Source Sans Pro" panose="020B0503030403020204" pitchFamily="34" charset="0"/>
                          <a:ea typeface="Source Sans Pro" panose="020B0503030403020204" pitchFamily="34" charset="0"/>
                        </a:rPr>
                        <a:t>FY 2022</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26.5% ($162.9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4.6% ($28.1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11.4% ($69.9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4.4% ($25.0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2.7% ($16.3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61726">
                <a:tc>
                  <a:txBody>
                    <a:bodyPr/>
                    <a:lstStyle/>
                    <a:p>
                      <a:pPr algn="l"/>
                      <a:r>
                        <a:rPr lang="en-US" sz="2000" dirty="0">
                          <a:latin typeface="Source Sans Pro" panose="020B0503030403020204" pitchFamily="34" charset="0"/>
                          <a:ea typeface="Source Sans Pro" panose="020B0503030403020204" pitchFamily="34" charset="0"/>
                        </a:rPr>
                        <a:t>FY 2021</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26.11% ($147.93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4.41% ($24.97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10.73% ($60.81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4.33% ($24.52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2.43% ($13.82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61726">
                <a:tc>
                  <a:txBody>
                    <a:bodyPr/>
                    <a:lstStyle/>
                    <a:p>
                      <a:pPr algn="l"/>
                      <a:r>
                        <a:rPr lang="en-US" sz="2000" dirty="0">
                          <a:latin typeface="Source Sans Pro" panose="020B0503030403020204" pitchFamily="34" charset="0"/>
                          <a:ea typeface="Source Sans Pro" panose="020B0503030403020204" pitchFamily="34" charset="0"/>
                        </a:rPr>
                        <a:t>FY 2020</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25.42% ($142.35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4.71% ($26.38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10.39% ($58.20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4.23% ($23.71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2.39% ($13.40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1726">
                <a:tc>
                  <a:txBody>
                    <a:bodyPr/>
                    <a:lstStyle/>
                    <a:p>
                      <a:pPr algn="l"/>
                      <a:r>
                        <a:rPr lang="en-US" sz="2000" dirty="0">
                          <a:latin typeface="Source Sans Pro" panose="020B0503030403020204" pitchFamily="34" charset="0"/>
                          <a:ea typeface="Source Sans Pro" panose="020B0503030403020204" pitchFamily="34" charset="0"/>
                        </a:rPr>
                        <a:t>FY 2019</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25.81% ($129.5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5.04% ($25.30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10.12% ($50.81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4.34% ($21.78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2.23% ($11.18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61726">
                <a:tc>
                  <a:txBody>
                    <a:bodyPr/>
                    <a:lstStyle/>
                    <a:p>
                      <a:pPr algn="l"/>
                      <a:r>
                        <a:rPr lang="en-US" sz="2000" dirty="0">
                          <a:latin typeface="Source Sans Pro" panose="020B0503030403020204" pitchFamily="34" charset="0"/>
                          <a:ea typeface="Source Sans Pro" panose="020B0503030403020204" pitchFamily="34" charset="0"/>
                        </a:rPr>
                        <a:t>FY 2018</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25.05% ($120.8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4.75% ($22.92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9.65% ($46.53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4.27% ($20.62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Source Sans Pro" panose="020B0503030403020204" pitchFamily="34" charset="0"/>
                          <a:ea typeface="Source Sans Pro" panose="020B0503030403020204" pitchFamily="34" charset="0"/>
                        </a:rPr>
                        <a:t>2.05% ($9.9 B)</a:t>
                      </a:r>
                    </a:p>
                  </a:txBody>
                  <a:tcPr marT="45737" marB="457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6386" name="Title 1">
            <a:extLst>
              <a:ext uri="{FF2B5EF4-FFF2-40B4-BE49-F238E27FC236}">
                <a16:creationId xmlns:a16="http://schemas.microsoft.com/office/drawing/2014/main" id="{3AADC1D9-D475-B369-BE49-3193BC150A4A}"/>
              </a:ext>
            </a:extLst>
          </p:cNvPr>
          <p:cNvSpPr>
            <a:spLocks noGrp="1"/>
          </p:cNvSpPr>
          <p:nvPr>
            <p:ph type="title"/>
          </p:nvPr>
        </p:nvSpPr>
        <p:spPr>
          <a:xfrm>
            <a:off x="2514600" y="304800"/>
            <a:ext cx="3810000" cy="914400"/>
          </a:xfrm>
        </p:spPr>
        <p:txBody>
          <a:bodyPr>
            <a:normAutofit/>
          </a:bodyPr>
          <a:lstStyle/>
          <a:p>
            <a:pPr algn="r" defTabSz="685749" eaLnBrk="1" fontAlgn="auto" hangingPunct="1">
              <a:spcAft>
                <a:spcPts val="0"/>
              </a:spcAft>
              <a:defRPr/>
            </a:pPr>
            <a:r>
              <a:rPr lang="en-US" altLang="en-US" sz="3200" dirty="0">
                <a:ea typeface="ＭＳ Ｐゴシック" pitchFamily="-112" charset="-128"/>
              </a:rPr>
              <a:t>Goal Achievement</a:t>
            </a:r>
          </a:p>
        </p:txBody>
      </p:sp>
      <p:sp>
        <p:nvSpPr>
          <p:cNvPr id="36918" name="Slide Number Placeholder 4">
            <a:extLst>
              <a:ext uri="{FF2B5EF4-FFF2-40B4-BE49-F238E27FC236}">
                <a16:creationId xmlns:a16="http://schemas.microsoft.com/office/drawing/2014/main" id="{7E869E59-F762-9FC9-8CC2-B9CE8D0AE905}"/>
              </a:ext>
            </a:extLst>
          </p:cNvPr>
          <p:cNvSpPr>
            <a:spLocks noGrp="1"/>
          </p:cNvSpPr>
          <p:nvPr>
            <p:ph type="sldNum" sz="quarter" idx="11"/>
          </p:nvPr>
        </p:nvSpPr>
        <p:spPr bwMode="auto">
          <a:xfrm>
            <a:off x="6796088" y="619442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900" kern="1200">
                <a:solidFill>
                  <a:srgbClr val="8B8B8D"/>
                </a:solidFill>
                <a:latin typeface="Source Sans Pro" panose="020B0503030403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nSpc>
                <a:spcPct val="100000"/>
              </a:lnSpc>
              <a:spcBef>
                <a:spcPct val="0"/>
              </a:spcBef>
              <a:buFontTx/>
              <a:buNone/>
              <a:defRPr/>
            </a:pPr>
            <a:fld id="{DE6D410A-D240-4A95-9013-7EDC13FB17F7}" type="slidenum">
              <a:rPr lang="en-US" altLang="en-US" smtClean="0"/>
              <a:pPr>
                <a:lnSpc>
                  <a:spcPct val="100000"/>
                </a:lnSpc>
                <a:spcBef>
                  <a:spcPct val="0"/>
                </a:spcBef>
                <a:buFontTx/>
                <a:buNone/>
                <a:defRPr/>
              </a:pPr>
              <a:t>7</a:t>
            </a:fld>
            <a:endParaRPr lang="en-US" altLang="en-US" sz="1400">
              <a:latin typeface="Arial" panose="020B0604020202020204" pitchFamily="34" charset="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562F04-3EB1-49CE-8FCD-A2A25ECE4154}"/>
              </a:ext>
            </a:extLst>
          </p:cNvPr>
          <p:cNvSpPr>
            <a:spLocks noGrp="1"/>
          </p:cNvSpPr>
          <p:nvPr>
            <p:ph type="title"/>
          </p:nvPr>
        </p:nvSpPr>
        <p:spPr>
          <a:xfrm>
            <a:off x="222837" y="229626"/>
            <a:ext cx="8698326" cy="353524"/>
          </a:xfrm>
        </p:spPr>
        <p:txBody>
          <a:bodyPr>
            <a:noAutofit/>
          </a:bodyPr>
          <a:lstStyle/>
          <a:p>
            <a:r>
              <a:rPr lang="en-US"/>
              <a:t>Prime and Subcontractor Relationship</a:t>
            </a:r>
          </a:p>
        </p:txBody>
      </p:sp>
      <p:pic>
        <p:nvPicPr>
          <p:cNvPr id="8" name="Picture 7" descr="Icon of a simple hierarchy chart.">
            <a:extLst>
              <a:ext uri="{FF2B5EF4-FFF2-40B4-BE49-F238E27FC236}">
                <a16:creationId xmlns:a16="http://schemas.microsoft.com/office/drawing/2014/main" id="{78AC6106-BD36-41E1-A482-B5234273A8B0}"/>
              </a:ext>
            </a:extLst>
          </p:cNvPr>
          <p:cNvPicPr>
            <a:picLocks noChangeAspect="1"/>
          </p:cNvPicPr>
          <p:nvPr/>
        </p:nvPicPr>
        <p:blipFill>
          <a:blip r:embed="rId3"/>
          <a:stretch>
            <a:fillRect/>
          </a:stretch>
        </p:blipFill>
        <p:spPr>
          <a:xfrm>
            <a:off x="1125857" y="771635"/>
            <a:ext cx="2605534" cy="2468880"/>
          </a:xfrm>
          <a:prstGeom prst="rect">
            <a:avLst/>
          </a:prstGeom>
        </p:spPr>
      </p:pic>
      <p:sp>
        <p:nvSpPr>
          <p:cNvPr id="29" name="Rectangle 28"/>
          <p:cNvSpPr/>
          <p:nvPr/>
        </p:nvSpPr>
        <p:spPr>
          <a:xfrm>
            <a:off x="1395433" y="3240515"/>
            <a:ext cx="2132315" cy="461665"/>
          </a:xfrm>
          <a:prstGeom prst="rect">
            <a:avLst/>
          </a:prstGeom>
        </p:spPr>
        <p:txBody>
          <a:bodyPr wrap="none">
            <a:spAutoFit/>
          </a:bodyPr>
          <a:lstStyle/>
          <a:p>
            <a:pPr algn="ctr"/>
            <a:r>
              <a:rPr lang="en-US" sz="2400" b="1">
                <a:solidFill>
                  <a:srgbClr val="CC0000"/>
                </a:solidFill>
                <a:latin typeface="Source Sans Pro"/>
              </a:rPr>
              <a:t>DEFINITIONS</a:t>
            </a:r>
          </a:p>
        </p:txBody>
      </p:sp>
      <p:cxnSp>
        <p:nvCxnSpPr>
          <p:cNvPr id="30" name="Straight Connector 29">
            <a:extLst>
              <a:ext uri="{C183D7F6-B498-43B3-948B-1728B52AA6E4}">
                <adec:decorative xmlns:adec="http://schemas.microsoft.com/office/drawing/2017/decorative" val="1"/>
              </a:ext>
            </a:extLst>
          </p:cNvPr>
          <p:cNvCxnSpPr>
            <a:cxnSpLocks/>
          </p:cNvCxnSpPr>
          <p:nvPr/>
        </p:nvCxnSpPr>
        <p:spPr>
          <a:xfrm flipV="1">
            <a:off x="1210078" y="3702179"/>
            <a:ext cx="2710249" cy="1"/>
          </a:xfrm>
          <a:prstGeom prst="line">
            <a:avLst/>
          </a:prstGeom>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723295" y="3717301"/>
            <a:ext cx="3848705" cy="2616101"/>
          </a:xfrm>
          <a:prstGeom prst="rect">
            <a:avLst/>
          </a:prstGeom>
          <a:noFill/>
        </p:spPr>
        <p:txBody>
          <a:bodyPr wrap="square" lIns="0" tIns="0" rIns="0" bIns="0" rtlCol="0">
            <a:spAutoFit/>
          </a:bodyPr>
          <a:lstStyle/>
          <a:p>
            <a:pPr algn="ctr"/>
            <a:r>
              <a:rPr lang="en-US" sz="2000" b="1">
                <a:latin typeface="Source Sans Pro"/>
              </a:rPr>
              <a:t>Prime Contractor:</a:t>
            </a:r>
          </a:p>
          <a:p>
            <a:pPr algn="ctr"/>
            <a:r>
              <a:rPr lang="en-US" sz="2000">
                <a:latin typeface="Source Sans Pro" panose="020B0503030403020204"/>
              </a:rPr>
              <a:t>A person who has entered into a prime contract with the U.S.</a:t>
            </a:r>
          </a:p>
          <a:p>
            <a:pPr algn="ctr"/>
            <a:endParaRPr lang="en-US" sz="1000">
              <a:latin typeface="Source Sans Pro" panose="020B0503030403020204"/>
            </a:endParaRPr>
          </a:p>
          <a:p>
            <a:pPr algn="ctr"/>
            <a:r>
              <a:rPr lang="en-US" sz="2000" b="1">
                <a:latin typeface="Source Sans Pro"/>
              </a:rPr>
              <a:t>Subcontractor:</a:t>
            </a:r>
          </a:p>
          <a:p>
            <a:pPr algn="ctr"/>
            <a:r>
              <a:rPr lang="en-US" sz="2000">
                <a:latin typeface="Source Sans Pro" panose="020B0503030403020204"/>
              </a:rPr>
              <a:t>A person or business that is awarded a subcontract to provide supplies or services necessary in the performance of another’s contract.</a:t>
            </a:r>
          </a:p>
        </p:txBody>
      </p:sp>
      <p:sp>
        <p:nvSpPr>
          <p:cNvPr id="37" name="TextBox 36"/>
          <p:cNvSpPr txBox="1"/>
          <p:nvPr/>
        </p:nvSpPr>
        <p:spPr>
          <a:xfrm>
            <a:off x="5005205" y="1516168"/>
            <a:ext cx="3848705" cy="3825663"/>
          </a:xfrm>
          <a:prstGeom prst="rect">
            <a:avLst/>
          </a:prstGeom>
          <a:noFill/>
        </p:spPr>
        <p:txBody>
          <a:bodyPr wrap="square" lIns="0" tIns="0" rtlCol="0" anchor="t">
            <a:spAutoFit/>
          </a:bodyPr>
          <a:lstStyle/>
          <a:p>
            <a:pPr marL="342900" indent="-342900">
              <a:spcBef>
                <a:spcPct val="20000"/>
              </a:spcBef>
              <a:spcAft>
                <a:spcPts val="1200"/>
              </a:spcAft>
              <a:buFont typeface="Arial" panose="020B0604020202020204" pitchFamily="34" charset="0"/>
              <a:buChar char="•"/>
              <a:defRPr/>
            </a:pPr>
            <a:r>
              <a:rPr lang="en-US" sz="2400" b="1">
                <a:latin typeface="Source Sans Pro"/>
              </a:rPr>
              <a:t>Prime controls relationship</a:t>
            </a:r>
          </a:p>
          <a:p>
            <a:pPr marL="342900" indent="-342900">
              <a:spcBef>
                <a:spcPct val="20000"/>
              </a:spcBef>
              <a:spcAft>
                <a:spcPts val="1200"/>
              </a:spcAft>
              <a:buFont typeface="Arial" panose="020B0604020202020204" pitchFamily="34" charset="0"/>
              <a:buChar char="•"/>
              <a:defRPr/>
            </a:pPr>
            <a:r>
              <a:rPr lang="en-US" sz="2400" b="1">
                <a:latin typeface="Source Sans Pro"/>
              </a:rPr>
              <a:t>Prime and subcontractor need to work as a cohesive, high-performance team</a:t>
            </a:r>
          </a:p>
          <a:p>
            <a:pPr marL="342900" indent="-342900">
              <a:spcBef>
                <a:spcPct val="20000"/>
              </a:spcBef>
              <a:spcAft>
                <a:spcPts val="1200"/>
              </a:spcAft>
              <a:buFont typeface="Arial" panose="020B0604020202020204" pitchFamily="34" charset="0"/>
              <a:buChar char="•"/>
              <a:defRPr/>
            </a:pPr>
            <a:r>
              <a:rPr lang="en-US" sz="2400" b="1">
                <a:latin typeface="Source Sans Pro"/>
              </a:rPr>
              <a:t>Planning and communication leads to more successful contract</a:t>
            </a:r>
          </a:p>
        </p:txBody>
      </p:sp>
      <p:sp>
        <p:nvSpPr>
          <p:cNvPr id="14" name="Slide Number Placeholder 3">
            <a:extLst>
              <a:ext uri="{FF2B5EF4-FFF2-40B4-BE49-F238E27FC236}">
                <a16:creationId xmlns:a16="http://schemas.microsoft.com/office/drawing/2014/main" id="{8BB0D14A-D16F-4288-946D-26EDF0EEA979}"/>
              </a:ext>
            </a:extLst>
          </p:cNvPr>
          <p:cNvSpPr txBox="1">
            <a:spLocks/>
          </p:cNvSpPr>
          <p:nvPr/>
        </p:nvSpPr>
        <p:spPr>
          <a:xfrm>
            <a:off x="6796510" y="6194307"/>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AB44B9-F1EC-4F4B-88D4-413245C9CD3E}" type="slidenum">
              <a:rPr lang="en-US" sz="900" smtClean="0">
                <a:solidFill>
                  <a:srgbClr val="1B1E29">
                    <a:tint val="75000"/>
                  </a:srgbClr>
                </a:solidFill>
                <a:latin typeface="Source Sans Pro" charset="0"/>
              </a:rPr>
              <a:pPr algn="r">
                <a:defRPr/>
              </a:pPr>
              <a:t>8</a:t>
            </a:fld>
            <a:endParaRPr lang="en-US" sz="900">
              <a:solidFill>
                <a:srgbClr val="1B1E29">
                  <a:tint val="75000"/>
                </a:srgbClr>
              </a:solidFill>
              <a:latin typeface="Source Sans Pro" charset="0"/>
            </a:endParaRPr>
          </a:p>
        </p:txBody>
      </p:sp>
    </p:spTree>
    <p:extLst>
      <p:ext uri="{BB962C8B-B14F-4D97-AF65-F5344CB8AC3E}">
        <p14:creationId xmlns:p14="http://schemas.microsoft.com/office/powerpoint/2010/main" val="351176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10" y="234940"/>
            <a:ext cx="8635700" cy="598904"/>
          </a:xfrm>
        </p:spPr>
        <p:txBody>
          <a:bodyPr/>
          <a:lstStyle/>
          <a:p>
            <a:r>
              <a:rPr lang="en-US">
                <a:solidFill>
                  <a:srgbClr val="002E6D"/>
                </a:solidFill>
              </a:rPr>
              <a:t>	Procurement Assistance	</a:t>
            </a:r>
          </a:p>
        </p:txBody>
      </p:sp>
      <p:sp>
        <p:nvSpPr>
          <p:cNvPr id="66" name="Rectangle 65">
            <a:extLst>
              <a:ext uri="{FF2B5EF4-FFF2-40B4-BE49-F238E27FC236}">
                <a16:creationId xmlns:a16="http://schemas.microsoft.com/office/drawing/2014/main" id="{80ABE5A9-6BE0-455D-9FC7-A38027531EB1}"/>
              </a:ext>
            </a:extLst>
          </p:cNvPr>
          <p:cNvSpPr/>
          <p:nvPr/>
        </p:nvSpPr>
        <p:spPr>
          <a:xfrm>
            <a:off x="431784" y="534392"/>
            <a:ext cx="4535072" cy="5989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solidFill>
                  <a:srgbClr val="002E6D"/>
                </a:solidFill>
                <a:latin typeface="Source Sans Pro" panose="020B0503030403020204"/>
              </a:rPr>
              <a:t>SBA Resources</a:t>
            </a:r>
          </a:p>
          <a:p>
            <a:pPr marL="285750" indent="-285750">
              <a:buFont typeface="Arial" panose="020B0604020202020204" pitchFamily="34" charset="0"/>
              <a:buChar char="•"/>
            </a:pPr>
            <a:r>
              <a:rPr lang="en-US" sz="1600" dirty="0">
                <a:solidFill>
                  <a:schemeClr val="tx1"/>
                </a:solidFill>
                <a:latin typeface="Source Sans Pro" panose="020B0503030403020204"/>
              </a:rPr>
              <a:t>Business Opportunity Specialist</a:t>
            </a:r>
          </a:p>
          <a:p>
            <a:pPr marL="285750" indent="-285750">
              <a:buFont typeface="Arial" panose="020B0604020202020204" pitchFamily="34" charset="0"/>
              <a:buChar char="•"/>
            </a:pPr>
            <a:r>
              <a:rPr lang="en-US" sz="1600" dirty="0">
                <a:solidFill>
                  <a:schemeClr val="tx1"/>
                </a:solidFill>
                <a:latin typeface="Source Sans Pro" panose="020B0503030403020204"/>
              </a:rPr>
              <a:t>Procurement Center Representative</a:t>
            </a:r>
          </a:p>
          <a:p>
            <a:pPr marL="285750" indent="-285750">
              <a:buFont typeface="Arial" panose="020B0604020202020204" pitchFamily="34" charset="0"/>
              <a:buChar char="•"/>
            </a:pPr>
            <a:endParaRPr lang="en-US" sz="2000" dirty="0">
              <a:solidFill>
                <a:schemeClr val="tx1"/>
              </a:solidFill>
              <a:latin typeface="Source Sans Pro" panose="020B0503030403020204"/>
            </a:endParaRPr>
          </a:p>
        </p:txBody>
      </p:sp>
      <p:pic>
        <p:nvPicPr>
          <p:cNvPr id="53" name="Picture 52" descr="SBA Logo">
            <a:extLst>
              <a:ext uri="{FF2B5EF4-FFF2-40B4-BE49-F238E27FC236}">
                <a16:creationId xmlns:a16="http://schemas.microsoft.com/office/drawing/2014/main" id="{591DA48E-2022-46E6-A58B-33FDEC97C5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38455" y="934997"/>
            <a:ext cx="957014" cy="731520"/>
          </a:xfrm>
          <a:prstGeom prst="rect">
            <a:avLst/>
          </a:prstGeom>
        </p:spPr>
      </p:pic>
      <p:sp>
        <p:nvSpPr>
          <p:cNvPr id="68" name="Rectangle 67">
            <a:extLst>
              <a:ext uri="{FF2B5EF4-FFF2-40B4-BE49-F238E27FC236}">
                <a16:creationId xmlns:a16="http://schemas.microsoft.com/office/drawing/2014/main" id="{992ED001-C58C-4DFB-817C-840A1E97B965}"/>
              </a:ext>
            </a:extLst>
          </p:cNvPr>
          <p:cNvSpPr/>
          <p:nvPr/>
        </p:nvSpPr>
        <p:spPr>
          <a:xfrm>
            <a:off x="430012" y="1457335"/>
            <a:ext cx="4976572" cy="5989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solidFill>
                  <a:srgbClr val="002E6D"/>
                </a:solidFill>
                <a:latin typeface="Source Sans Pro" panose="020B0503030403020204"/>
              </a:rPr>
              <a:t>APEX Accelerators </a:t>
            </a:r>
            <a:r>
              <a:rPr lang="en-US" sz="1600" dirty="0">
                <a:solidFill>
                  <a:schemeClr val="tx1"/>
                </a:solidFill>
                <a:latin typeface="Source Sans Pro" panose="020B0503030403020204"/>
              </a:rPr>
              <a:t>Government contract assistance</a:t>
            </a:r>
          </a:p>
          <a:p>
            <a:pPr marL="285750" indent="-285750">
              <a:buFont typeface="Arial" panose="020B0604020202020204" pitchFamily="34" charset="0"/>
              <a:buChar char="•"/>
            </a:pPr>
            <a:r>
              <a:rPr lang="en-US" sz="1600" dirty="0">
                <a:solidFill>
                  <a:schemeClr val="tx1"/>
                </a:solidFill>
                <a:latin typeface="Source Sans Pro" panose="020B0503030403020204"/>
              </a:rPr>
              <a:t>Consulting and workshops </a:t>
            </a:r>
          </a:p>
          <a:p>
            <a:pPr marL="285750" indent="-285750">
              <a:buFont typeface="Arial" panose="020B0604020202020204" pitchFamily="34" charset="0"/>
              <a:buChar char="•"/>
            </a:pPr>
            <a:r>
              <a:rPr lang="en-US" sz="1600" dirty="0">
                <a:solidFill>
                  <a:schemeClr val="tx1"/>
                </a:solidFill>
                <a:latin typeface="Source Sans Pro" panose="020B0503030403020204"/>
              </a:rPr>
              <a:t>Information and resources</a:t>
            </a:r>
          </a:p>
        </p:txBody>
      </p:sp>
      <p:sp>
        <p:nvSpPr>
          <p:cNvPr id="14" name="Rectangle 13">
            <a:extLst>
              <a:ext uri="{FF2B5EF4-FFF2-40B4-BE49-F238E27FC236}">
                <a16:creationId xmlns:a16="http://schemas.microsoft.com/office/drawing/2014/main" id="{B375BC6A-24E1-48E7-A631-090FFEC9974F}"/>
              </a:ext>
            </a:extLst>
          </p:cNvPr>
          <p:cNvSpPr/>
          <p:nvPr/>
        </p:nvSpPr>
        <p:spPr>
          <a:xfrm>
            <a:off x="344418" y="2355059"/>
            <a:ext cx="5318219" cy="30456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dirty="0">
                <a:solidFill>
                  <a:srgbClr val="002E6D"/>
                </a:solidFill>
                <a:latin typeface="Source Sans Pro" panose="020B0503030403020204"/>
              </a:rPr>
              <a:t>Marketing Resources</a:t>
            </a:r>
          </a:p>
          <a:p>
            <a:pPr marL="285750" indent="-285750">
              <a:buFont typeface="Arial" panose="020B0604020202020204" pitchFamily="34" charset="0"/>
              <a:buChar char="•"/>
            </a:pPr>
            <a:r>
              <a:rPr lang="en-US" sz="1600" dirty="0">
                <a:solidFill>
                  <a:schemeClr val="tx1"/>
                </a:solidFill>
                <a:latin typeface="Source Sans Pro" panose="020B0503030403020204"/>
                <a:hlinkClick r:id="rId4"/>
              </a:rPr>
              <a:t>Contract Opportunities on SAM.gov</a:t>
            </a:r>
            <a:endParaRPr lang="en-US" sz="1600" dirty="0">
              <a:solidFill>
                <a:schemeClr val="tx1"/>
              </a:solidFill>
              <a:latin typeface="Source Sans Pro" panose="020B0503030403020204"/>
            </a:endParaRPr>
          </a:p>
          <a:p>
            <a:pPr marL="285750" indent="-285750">
              <a:buFont typeface="Arial" panose="020B0604020202020204" pitchFamily="34" charset="0"/>
              <a:buChar char="•"/>
            </a:pPr>
            <a:r>
              <a:rPr lang="en-US" sz="1600" dirty="0">
                <a:solidFill>
                  <a:schemeClr val="tx1"/>
                </a:solidFill>
                <a:latin typeface="Source Sans Pro" panose="020B0503030403020204"/>
                <a:hlinkClick r:id="rId4"/>
              </a:rPr>
              <a:t>Contract Data on SAM.gov</a:t>
            </a:r>
            <a:endParaRPr lang="en-US" sz="1600" dirty="0">
              <a:solidFill>
                <a:schemeClr val="tx1"/>
              </a:solidFill>
              <a:latin typeface="Source Sans Pro" panose="020B0503030403020204"/>
            </a:endParaRPr>
          </a:p>
          <a:p>
            <a:pPr marL="285750" indent="-285750">
              <a:buFont typeface="Arial" panose="020B0604020202020204" pitchFamily="34" charset="0"/>
              <a:buChar char="•"/>
            </a:pPr>
            <a:r>
              <a:rPr lang="en-US" sz="1600" dirty="0">
                <a:solidFill>
                  <a:schemeClr val="tx1"/>
                </a:solidFill>
                <a:latin typeface="Source Sans Pro" panose="020B0503030403020204"/>
                <a:hlinkClick r:id="rId4"/>
              </a:rPr>
              <a:t>System for Award Management</a:t>
            </a:r>
            <a:endParaRPr lang="en-US" sz="1600" dirty="0">
              <a:solidFill>
                <a:schemeClr val="tx1"/>
              </a:solidFill>
              <a:latin typeface="Source Sans Pro" panose="020B0503030403020204"/>
            </a:endParaRPr>
          </a:p>
          <a:p>
            <a:pPr marL="285750" indent="-285750">
              <a:buFont typeface="Arial" panose="020B0604020202020204" pitchFamily="34" charset="0"/>
              <a:buChar char="•"/>
            </a:pPr>
            <a:r>
              <a:rPr lang="en-US" sz="1600" dirty="0">
                <a:solidFill>
                  <a:schemeClr val="tx1"/>
                </a:solidFill>
                <a:latin typeface="Source Sans Pro" panose="020B0503030403020204"/>
                <a:hlinkClick r:id="rId5"/>
              </a:rPr>
              <a:t>Dynamic Small Business Search System</a:t>
            </a:r>
            <a:endParaRPr lang="en-US" sz="1600" dirty="0">
              <a:solidFill>
                <a:schemeClr val="tx1"/>
              </a:solidFill>
              <a:latin typeface="Source Sans Pro" panose="020B0503030403020204"/>
            </a:endParaRPr>
          </a:p>
          <a:p>
            <a:pPr marL="285750" indent="-285750">
              <a:buFont typeface="Arial" panose="020B0604020202020204" pitchFamily="34" charset="0"/>
              <a:buChar char="•"/>
            </a:pPr>
            <a:r>
              <a:rPr lang="en-US" sz="1600" dirty="0">
                <a:solidFill>
                  <a:schemeClr val="tx1"/>
                </a:solidFill>
                <a:latin typeface="Source Sans Pro" panose="020B0503030403020204"/>
                <a:hlinkClick r:id="rId6"/>
              </a:rPr>
              <a:t>Subcontracting Networking System </a:t>
            </a:r>
            <a:br>
              <a:rPr lang="en-US" sz="1600" dirty="0">
                <a:solidFill>
                  <a:schemeClr val="tx1"/>
                </a:solidFill>
                <a:latin typeface="Source Sans Pro" panose="020B0503030403020204"/>
                <a:hlinkClick r:id="rId6"/>
              </a:rPr>
            </a:br>
            <a:r>
              <a:rPr lang="en-US" sz="1600" dirty="0">
                <a:solidFill>
                  <a:schemeClr val="tx1"/>
                </a:solidFill>
                <a:latin typeface="Source Sans Pro" panose="020B0503030403020204"/>
                <a:hlinkClick r:id="rId6"/>
              </a:rPr>
              <a:t>(</a:t>
            </a:r>
            <a:r>
              <a:rPr lang="en-US" sz="1600" dirty="0" err="1">
                <a:solidFill>
                  <a:schemeClr val="tx1"/>
                </a:solidFill>
                <a:latin typeface="Source Sans Pro" panose="020B0503030403020204"/>
                <a:hlinkClick r:id="rId6"/>
              </a:rPr>
              <a:t>SubNet</a:t>
            </a:r>
            <a:r>
              <a:rPr lang="en-US" sz="1600" dirty="0">
                <a:solidFill>
                  <a:schemeClr val="tx1"/>
                </a:solidFill>
                <a:latin typeface="Source Sans Pro" panose="020B0503030403020204"/>
                <a:hlinkClick r:id="rId6"/>
              </a:rPr>
              <a:t>)</a:t>
            </a:r>
            <a:endParaRPr lang="en-US" sz="1600" dirty="0">
              <a:solidFill>
                <a:schemeClr val="tx1"/>
              </a:solidFill>
              <a:latin typeface="Source Sans Pro" panose="020B0503030403020204"/>
            </a:endParaRPr>
          </a:p>
          <a:p>
            <a:pPr marL="285750" indent="-285750">
              <a:buFont typeface="Arial" panose="020B0604020202020204" pitchFamily="34" charset="0"/>
              <a:buChar char="•"/>
            </a:pPr>
            <a:r>
              <a:rPr lang="en-US" sz="1600" dirty="0">
                <a:solidFill>
                  <a:schemeClr val="tx1"/>
                </a:solidFill>
                <a:latin typeface="Source Sans Pro" panose="020B0503030403020204"/>
              </a:rPr>
              <a:t>Directory of Large Prime Contractors</a:t>
            </a:r>
          </a:p>
          <a:p>
            <a:r>
              <a:rPr lang="en-US" sz="1600" dirty="0">
                <a:solidFill>
                  <a:schemeClr val="tx1"/>
                </a:solidFill>
                <a:latin typeface="Source Sans Pro" panose="020B0503030403020204"/>
                <a:hlinkClick r:id="rId7"/>
              </a:rPr>
              <a:t>https://www.sba.gov/document/support--directory-federal-government-prime-contractors-subcontracting-plans</a:t>
            </a:r>
            <a:endParaRPr lang="en-US" sz="1600" dirty="0">
              <a:solidFill>
                <a:schemeClr val="tx1"/>
              </a:solidFill>
              <a:latin typeface="Source Sans Pro" panose="020B0503030403020204"/>
            </a:endParaRPr>
          </a:p>
          <a:p>
            <a:pPr marL="285750" indent="-285750">
              <a:buFont typeface="Arial" panose="020B0604020202020204" pitchFamily="34" charset="0"/>
              <a:buChar char="•"/>
            </a:pPr>
            <a:r>
              <a:rPr lang="en-US" sz="1600" dirty="0">
                <a:solidFill>
                  <a:schemeClr val="tx1"/>
                </a:solidFill>
                <a:latin typeface="Source Sans Pro" panose="020B0503030403020204"/>
              </a:rPr>
              <a:t>SUB-Net</a:t>
            </a:r>
          </a:p>
          <a:p>
            <a:r>
              <a:rPr lang="en-US" sz="1600" dirty="0">
                <a:solidFill>
                  <a:schemeClr val="tx1"/>
                </a:solidFill>
                <a:latin typeface="Source Sans Pro" panose="020B0503030403020204"/>
                <a:hlinkClick r:id="rId6"/>
              </a:rPr>
              <a:t>https://eweb1.sba.gov/subnet/client/dsp_Landing.cfm</a:t>
            </a:r>
            <a:endParaRPr lang="en-US" sz="1600" dirty="0">
              <a:solidFill>
                <a:schemeClr val="tx1"/>
              </a:solidFill>
              <a:latin typeface="Source Sans Pro" panose="020B0503030403020204"/>
            </a:endParaRPr>
          </a:p>
          <a:p>
            <a:endParaRPr lang="en-US" sz="1600" dirty="0">
              <a:solidFill>
                <a:schemeClr val="tx1"/>
              </a:solidFill>
              <a:latin typeface="Source Sans Pro" panose="020B0503030403020204"/>
            </a:endParaRPr>
          </a:p>
          <a:p>
            <a:pPr marL="285750" indent="-285750">
              <a:buFont typeface="Arial" panose="020B0604020202020204" pitchFamily="34" charset="0"/>
              <a:buChar char="•"/>
            </a:pPr>
            <a:endParaRPr lang="en-US" sz="1600" dirty="0">
              <a:solidFill>
                <a:schemeClr val="tx1"/>
              </a:solidFill>
              <a:latin typeface="Source Sans Pro" panose="020B0503030403020204"/>
            </a:endParaRPr>
          </a:p>
          <a:p>
            <a:endParaRPr lang="en-US" sz="1600" dirty="0">
              <a:solidFill>
                <a:schemeClr val="tx1"/>
              </a:solidFill>
              <a:latin typeface="Source Sans Pro" panose="020B0503030403020204"/>
            </a:endParaRPr>
          </a:p>
          <a:p>
            <a:pPr marL="285750" indent="-285750">
              <a:buFont typeface="Arial" panose="020B0604020202020204" pitchFamily="34" charset="0"/>
              <a:buChar char="•"/>
            </a:pPr>
            <a:endParaRPr lang="en-US" sz="1600" dirty="0">
              <a:solidFill>
                <a:schemeClr val="tx1"/>
              </a:solidFill>
              <a:latin typeface="Source Sans Pro" panose="020B0503030403020204"/>
            </a:endParaRPr>
          </a:p>
          <a:p>
            <a:pPr eaLnBrk="1" hangingPunct="1">
              <a:spcBef>
                <a:spcPct val="0"/>
              </a:spcBef>
              <a:buFont typeface="Wingdings" panose="05000000000000000000" pitchFamily="2" charset="2"/>
              <a:buChar cha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Directory of Large Prime Contractors</a:t>
            </a:r>
          </a:p>
          <a:p>
            <a:pPr marL="285750" indent="-285750">
              <a:buFont typeface="Arial" panose="020B0604020202020204" pitchFamily="34" charset="0"/>
              <a:buChar char="•"/>
            </a:pPr>
            <a:endParaRPr lang="en-US" sz="2000" dirty="0">
              <a:solidFill>
                <a:schemeClr val="tx1"/>
              </a:solidFill>
              <a:latin typeface="Source Sans Pro" panose="020B0503030403020204"/>
            </a:endParaRPr>
          </a:p>
          <a:p>
            <a:pPr marL="285750" indent="-285750">
              <a:buFont typeface="Arial" panose="020B0604020202020204" pitchFamily="34" charset="0"/>
              <a:buChar char="•"/>
            </a:pPr>
            <a:endParaRPr lang="en-US" sz="2000" dirty="0">
              <a:solidFill>
                <a:schemeClr val="tx1"/>
              </a:solidFill>
              <a:latin typeface="Source Sans Pro" panose="020B0503030403020204"/>
            </a:endParaRPr>
          </a:p>
          <a:p>
            <a:pPr marL="285750" indent="-285750">
              <a:buFont typeface="Arial" panose="020B0604020202020204" pitchFamily="34" charset="0"/>
              <a:buChar char="•"/>
            </a:pPr>
            <a:endParaRPr lang="en-US" sz="2000" dirty="0">
              <a:solidFill>
                <a:schemeClr val="tx1"/>
              </a:solidFill>
              <a:latin typeface="Source Sans Pro" panose="020B0503030403020204"/>
            </a:endParaRPr>
          </a:p>
        </p:txBody>
      </p:sp>
      <p:pic>
        <p:nvPicPr>
          <p:cNvPr id="1032" name="Picture 8" descr="sam.gov logo">
            <a:extLst>
              <a:ext uri="{FF2B5EF4-FFF2-40B4-BE49-F238E27FC236}">
                <a16:creationId xmlns:a16="http://schemas.microsoft.com/office/drawing/2014/main" id="{4B1B8D38-937F-411D-BB75-0462A79457B1}"/>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61093"/>
          <a:stretch/>
        </p:blipFill>
        <p:spPr bwMode="auto">
          <a:xfrm>
            <a:off x="6239806" y="2702598"/>
            <a:ext cx="1410125" cy="54864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a:extLst>
              <a:ext uri="{FF2B5EF4-FFF2-40B4-BE49-F238E27FC236}">
                <a16:creationId xmlns:a16="http://schemas.microsoft.com/office/drawing/2014/main" id="{E1501CFE-6BCC-4A3C-B2C3-E5A852CD987F}"/>
              </a:ext>
            </a:extLst>
          </p:cNvPr>
          <p:cNvSpPr/>
          <p:nvPr/>
        </p:nvSpPr>
        <p:spPr>
          <a:xfrm>
            <a:off x="1905000" y="5364409"/>
            <a:ext cx="4236442" cy="5989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000" b="1" dirty="0">
                <a:solidFill>
                  <a:srgbClr val="002E6D"/>
                </a:solidFill>
                <a:latin typeface="Source Sans Pro" panose="020B0503030403020204"/>
              </a:rPr>
              <a:t>Other Resources</a:t>
            </a:r>
          </a:p>
          <a:p>
            <a:pPr marL="285750" indent="-285750">
              <a:buFont typeface="Arial" panose="020B0604020202020204" pitchFamily="34" charset="0"/>
              <a:buChar char="•"/>
            </a:pPr>
            <a:r>
              <a:rPr lang="en-US" sz="2000" dirty="0" err="1">
                <a:solidFill>
                  <a:schemeClr val="tx1"/>
                </a:solidFill>
                <a:latin typeface="Source Sans Pro" panose="020B0503030403020204"/>
                <a:hlinkClick r:id="rId9"/>
              </a:rPr>
              <a:t>USASpending</a:t>
            </a:r>
            <a:endParaRPr lang="en-US" sz="2000" dirty="0">
              <a:solidFill>
                <a:schemeClr val="tx1"/>
              </a:solidFill>
              <a:latin typeface="Source Sans Pro" panose="020B0503030403020204"/>
            </a:endParaRPr>
          </a:p>
          <a:p>
            <a:pPr marL="285750" indent="-285750">
              <a:buFont typeface="Arial" panose="020B0604020202020204" pitchFamily="34" charset="0"/>
              <a:buChar char="•"/>
            </a:pPr>
            <a:r>
              <a:rPr lang="en-US" sz="2000" dirty="0">
                <a:solidFill>
                  <a:schemeClr val="tx1"/>
                </a:solidFill>
                <a:latin typeface="Source Sans Pro" panose="020B0503030403020204"/>
                <a:hlinkClick r:id="rId10"/>
              </a:rPr>
              <a:t>GSA Subcontracting Directory</a:t>
            </a:r>
            <a:endParaRPr lang="en-US" sz="2000" dirty="0">
              <a:solidFill>
                <a:schemeClr val="tx1"/>
              </a:solidFill>
              <a:latin typeface="Source Sans Pro" panose="020B0503030403020204"/>
            </a:endParaRPr>
          </a:p>
          <a:p>
            <a:pPr marL="285750" indent="-285750">
              <a:buFont typeface="Arial" panose="020B0604020202020204" pitchFamily="34" charset="0"/>
              <a:buChar char="•"/>
            </a:pPr>
            <a:r>
              <a:rPr lang="en-US" sz="2000" dirty="0">
                <a:solidFill>
                  <a:schemeClr val="tx1"/>
                </a:solidFill>
                <a:latin typeface="Source Sans Pro" panose="020B0503030403020204"/>
                <a:hlinkClick r:id="rId11"/>
              </a:rPr>
              <a:t>DoD Prime Contracting Directory</a:t>
            </a:r>
            <a:endParaRPr lang="en-US" sz="2000" dirty="0">
              <a:solidFill>
                <a:schemeClr val="tx1"/>
              </a:solidFill>
              <a:latin typeface="Source Sans Pro" panose="020B0503030403020204"/>
            </a:endParaRPr>
          </a:p>
        </p:txBody>
      </p:sp>
      <p:pic>
        <p:nvPicPr>
          <p:cNvPr id="51" name="Picture 50" descr="USA Pending.GOV logo">
            <a:extLst>
              <a:ext uri="{FF2B5EF4-FFF2-40B4-BE49-F238E27FC236}">
                <a16:creationId xmlns:a16="http://schemas.microsoft.com/office/drawing/2014/main" id="{2B4868B3-F414-4FE1-BD1F-1CC44E3F70AA}"/>
              </a:ext>
            </a:extLst>
          </p:cNvPr>
          <p:cNvPicPr>
            <a:picLocks noChangeAspect="1"/>
          </p:cNvPicPr>
          <p:nvPr/>
        </p:nvPicPr>
        <p:blipFill>
          <a:blip r:embed="rId12"/>
          <a:stretch>
            <a:fillRect/>
          </a:stretch>
        </p:blipFill>
        <p:spPr>
          <a:xfrm>
            <a:off x="5767724" y="4051760"/>
            <a:ext cx="2545080" cy="274320"/>
          </a:xfrm>
          <a:prstGeom prst="rect">
            <a:avLst/>
          </a:prstGeom>
        </p:spPr>
      </p:pic>
      <p:pic>
        <p:nvPicPr>
          <p:cNvPr id="36" name="Picture 35" descr="GSA logo">
            <a:extLst>
              <a:ext uri="{FF2B5EF4-FFF2-40B4-BE49-F238E27FC236}">
                <a16:creationId xmlns:a16="http://schemas.microsoft.com/office/drawing/2014/main" id="{03774EED-8BDD-4920-9B8A-691B62B6A5A9}"/>
              </a:ext>
            </a:extLst>
          </p:cNvPr>
          <p:cNvPicPr>
            <a:picLocks noChangeAspect="1"/>
          </p:cNvPicPr>
          <p:nvPr/>
        </p:nvPicPr>
        <p:blipFill>
          <a:blip r:embed="rId13"/>
          <a:stretch>
            <a:fillRect/>
          </a:stretch>
        </p:blipFill>
        <p:spPr>
          <a:xfrm>
            <a:off x="6855389" y="5242536"/>
            <a:ext cx="640080" cy="640080"/>
          </a:xfrm>
          <a:prstGeom prst="rect">
            <a:avLst/>
          </a:prstGeom>
        </p:spPr>
      </p:pic>
      <p:sp>
        <p:nvSpPr>
          <p:cNvPr id="4" name="Slide Number Placeholder 3"/>
          <p:cNvSpPr>
            <a:spLocks noGrp="1"/>
          </p:cNvSpPr>
          <p:nvPr>
            <p:ph type="sldNum" sz="quarter" idx="12"/>
          </p:nvPr>
        </p:nvSpPr>
        <p:spPr>
          <a:xfrm>
            <a:off x="6796510" y="619430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mtClean="0"/>
              <a:pPr/>
              <a:t>9</a:t>
            </a:fld>
            <a:endParaRPr lang="en-US"/>
          </a:p>
        </p:txBody>
      </p:sp>
    </p:spTree>
    <p:extLst>
      <p:ext uri="{BB962C8B-B14F-4D97-AF65-F5344CB8AC3E}">
        <p14:creationId xmlns:p14="http://schemas.microsoft.com/office/powerpoint/2010/main" val="3610983040"/>
      </p:ext>
    </p:extLst>
  </p:cSld>
  <p:clrMapOvr>
    <a:masterClrMapping/>
  </p:clrMapOvr>
</p:sld>
</file>

<file path=ppt/theme/theme1.xml><?xml version="1.0" encoding="utf-8"?>
<a:theme xmlns:a="http://schemas.openxmlformats.org/drawingml/2006/main" name="Certification Deep Dive_SRCA Draft w sd">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2_Office Theme">
  <a:themeElements>
    <a:clrScheme name="i9_Blue Lime">
      <a:dk1>
        <a:srgbClr val="57565A"/>
      </a:dk1>
      <a:lt1>
        <a:sysClr val="window" lastClr="FFFFFF"/>
      </a:lt1>
      <a:dk2>
        <a:srgbClr val="8DC928"/>
      </a:dk2>
      <a:lt2>
        <a:srgbClr val="ABD22A"/>
      </a:lt2>
      <a:accent1>
        <a:srgbClr val="2099D8"/>
      </a:accent1>
      <a:accent2>
        <a:srgbClr val="239CCE"/>
      </a:accent2>
      <a:accent3>
        <a:srgbClr val="27A6C2"/>
      </a:accent3>
      <a:accent4>
        <a:srgbClr val="25B7AB"/>
      </a:accent4>
      <a:accent5>
        <a:srgbClr val="5BBE77"/>
      </a:accent5>
      <a:accent6>
        <a:srgbClr val="7EC44E"/>
      </a:accent6>
      <a:hlink>
        <a:srgbClr val="2F8299"/>
      </a:hlink>
      <a:folHlink>
        <a:srgbClr val="8C8C8C"/>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i9_Blue Lime">
      <a:dk1>
        <a:srgbClr val="57565A"/>
      </a:dk1>
      <a:lt1>
        <a:sysClr val="window" lastClr="FFFFFF"/>
      </a:lt1>
      <a:dk2>
        <a:srgbClr val="8DC928"/>
      </a:dk2>
      <a:lt2>
        <a:srgbClr val="ABD22A"/>
      </a:lt2>
      <a:accent1>
        <a:srgbClr val="2099D8"/>
      </a:accent1>
      <a:accent2>
        <a:srgbClr val="239CCE"/>
      </a:accent2>
      <a:accent3>
        <a:srgbClr val="27A6C2"/>
      </a:accent3>
      <a:accent4>
        <a:srgbClr val="25B7AB"/>
      </a:accent4>
      <a:accent5>
        <a:srgbClr val="5BBE77"/>
      </a:accent5>
      <a:accent6>
        <a:srgbClr val="7EC44E"/>
      </a:accent6>
      <a:hlink>
        <a:srgbClr val="2F8299"/>
      </a:hlink>
      <a:folHlink>
        <a:srgbClr val="8C8C8C"/>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5.xml><?xml version="1.0" encoding="utf-8"?>
<a:theme xmlns:a="http://schemas.openxmlformats.org/drawingml/2006/main" name="3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Certification Deep Dive_SRCA Draft w sd</Template>
  <TotalTime>7086</TotalTime>
  <Words>3548</Words>
  <Application>Microsoft Office PowerPoint</Application>
  <PresentationFormat>On-screen Show (4:3)</PresentationFormat>
  <Paragraphs>459</Paragraphs>
  <Slides>23</Slides>
  <Notes>17</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23</vt:i4>
      </vt:variant>
    </vt:vector>
  </HeadingPairs>
  <TitlesOfParts>
    <vt:vector size="43" baseType="lpstr">
      <vt:lpstr>ＭＳ Ｐゴシック</vt:lpstr>
      <vt:lpstr>Arial</vt:lpstr>
      <vt:lpstr>Arial Unicode MS</vt:lpstr>
      <vt:lpstr>Calibri</vt:lpstr>
      <vt:lpstr>Courier New</vt:lpstr>
      <vt:lpstr>Merriweather</vt:lpstr>
      <vt:lpstr>Open Sans</vt:lpstr>
      <vt:lpstr>Open Sans Light</vt:lpstr>
      <vt:lpstr>Raleway</vt:lpstr>
      <vt:lpstr>Source Sans Pro</vt:lpstr>
      <vt:lpstr>Source Sans Pro Semibold</vt:lpstr>
      <vt:lpstr>Symbol</vt:lpstr>
      <vt:lpstr>Times New Roman</vt:lpstr>
      <vt:lpstr>Wingdings</vt:lpstr>
      <vt:lpstr>Wingdings 2</vt:lpstr>
      <vt:lpstr>Certification Deep Dive_SRCA Draft w sd</vt:lpstr>
      <vt:lpstr>2_Office Theme</vt:lpstr>
      <vt:lpstr>1_Office Theme</vt:lpstr>
      <vt:lpstr>Office Theme</vt:lpstr>
      <vt:lpstr>3_Office Theme</vt:lpstr>
      <vt:lpstr>PowerPoint Presentation</vt:lpstr>
      <vt:lpstr>Marketing and Selling to the Federal Government</vt:lpstr>
      <vt:lpstr>To Get Started…</vt:lpstr>
      <vt:lpstr>Disaster Registry</vt:lpstr>
      <vt:lpstr>Disaster Contracting Opportunities  </vt:lpstr>
      <vt:lpstr>PowerPoint Presentation</vt:lpstr>
      <vt:lpstr>Goal Achievement</vt:lpstr>
      <vt:lpstr>Prime and Subcontractor Relationship</vt:lpstr>
      <vt:lpstr> Procurement Assistance </vt:lpstr>
      <vt:lpstr>Competition Types to Win Government Contracts</vt:lpstr>
      <vt:lpstr>General Services Administration (GSA) Schedule</vt:lpstr>
      <vt:lpstr>PowerPoint Presentation</vt:lpstr>
      <vt:lpstr>Proactive Self-Marketing</vt:lpstr>
      <vt:lpstr>What is a Capability Statement?</vt:lpstr>
      <vt:lpstr>Core Elements of a Capability Statement</vt:lpstr>
      <vt:lpstr>PowerPoint Presentation</vt:lpstr>
      <vt:lpstr>Contract Award</vt:lpstr>
      <vt:lpstr>Helpful Web Sites</vt:lpstr>
      <vt:lpstr>Other Resources</vt:lpstr>
      <vt:lpstr>Upcoming Federal Government Contracting Webinars</vt:lpstr>
      <vt:lpstr>Delaware District</vt:lpstr>
      <vt:lpstr>PowerPoint Presentation</vt:lpstr>
      <vt:lpstr>Questions?</vt:lpstr>
    </vt:vector>
  </TitlesOfParts>
  <Company>Naval Inventory Control 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Base Level Computing</dc:creator>
  <cp:lastModifiedBy>John L Banks</cp:lastModifiedBy>
  <cp:revision>853</cp:revision>
  <cp:lastPrinted>2020-03-11T20:15:32Z</cp:lastPrinted>
  <dcterms:created xsi:type="dcterms:W3CDTF">1999-05-27T12:56:36Z</dcterms:created>
  <dcterms:modified xsi:type="dcterms:W3CDTF">2024-04-15T14:09:45Z</dcterms:modified>
</cp:coreProperties>
</file>