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791"/>
    <a:srgbClr val="8F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653B-C5A6-E802-4911-2FE129481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5F968-08D1-89B0-FFD1-0DC7BA146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98AF3-4CCC-0CED-3AF7-1CBC4FE51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AB0B-E38B-40DA-92EC-5C57451A60C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27DC0-92C4-770A-D658-BFD11804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EE212-EAE7-9E92-C3B5-527473E07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2417-00B7-4502-862B-4B829ED2B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4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8B28A-4A51-6B2B-E940-DE00FD2C8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8AA813-1884-3D53-6238-A1DB9E0E1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9F72C-C9CA-EDA2-8E39-5FAD2C293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AB0B-E38B-40DA-92EC-5C57451A60C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205BB-49A7-FC0F-9A5F-8FCC52F53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E65A8-1D2C-6FEE-D660-A93AB4848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2417-00B7-4502-862B-4B829ED2B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8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E56CDE-7740-EACF-2415-6BB22D0D2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600D7-8ABA-9975-34E5-75911BC84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A031A-B266-F411-05A7-D3623DE4E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AB0B-E38B-40DA-92EC-5C57451A60C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ADD91-EA99-DA93-DEA6-5090E77F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12F8C-6750-6F72-8ED3-4494B3726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2417-00B7-4502-862B-4B829ED2B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4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F7EF3-A2BB-69F6-248C-A16B6B6A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0EF35-8C51-ACE5-76D3-A9543531F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65017-F582-8431-F9C6-620D8A99B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AB0B-E38B-40DA-92EC-5C57451A60C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4305D-B047-CC58-EE59-172F1A24C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F5215-1657-6472-FA17-CBA7D28AA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2417-00B7-4502-862B-4B829ED2B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8230C-B38E-6030-AE2E-7F9D9318E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CB8AF-0BF6-C95B-1477-FBE6ACC92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7DB0C-C733-8749-277B-1CBB50B2F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AB0B-E38B-40DA-92EC-5C57451A60C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5EACD-CF9B-E093-F6E5-0BB946BDB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E2994-1E2E-CB91-844A-D445A5A4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2417-00B7-4502-862B-4B829ED2B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3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22A22-C7A4-38FF-F363-9BFFCA6A6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94E39-33FF-08C6-F223-DEE727455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2964E-D063-7546-D16D-C9F58AA29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ACF4C-6928-30F1-99D0-91FD9B302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AB0B-E38B-40DA-92EC-5C57451A60C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EBB23-3CFE-0B41-C6C6-81698DEC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7698F-46EB-9C47-9AE1-26CBDACB2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2417-00B7-4502-862B-4B829ED2B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9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D254D-1C2E-4DD8-B6B7-2D57653D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ED7B0-DE95-A2A9-FD91-F3DC58B30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E43A59-FEAD-540B-5B71-55F01BF2F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35364-F291-BF52-5CD5-A71B13385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6263D-40A6-A432-5D0A-97A19AB36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E1F0AE-A1D3-6490-F37B-BFB047465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AB0B-E38B-40DA-92EC-5C57451A60C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E54EB6-5309-C4BA-743C-966D3753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F34114-9A9B-18AC-5E99-A68D8C6C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2417-00B7-4502-862B-4B829ED2B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15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2B6E4-B68E-7B42-CAC4-BE97AA5D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D257C7-3DE1-F29B-FCA2-31F2D544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AB0B-E38B-40DA-92EC-5C57451A60C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E8A5FE-3C69-6B8D-327C-7AA3F3B0C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1DE36-24EB-1D5A-5C86-4395044B9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2417-00B7-4502-862B-4B829ED2B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03C465-D2B8-F842-8D1A-DF95D3BB2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AB0B-E38B-40DA-92EC-5C57451A60C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E16BA-0A66-FB7C-6629-4268D4CA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9684C-2C4D-9394-D691-F4052EB6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2417-00B7-4502-862B-4B829ED2B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4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37815-44DF-433E-8EBB-3B43ADE77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FC745-0057-3B55-CB2A-CB6B5A02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95992-793E-415D-6327-8ACAA95C6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4D6B9-591C-FC6C-C1E5-20C2BC9B7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AB0B-E38B-40DA-92EC-5C57451A60C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FCEF1-4E9D-94F7-50C7-52318F6A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209A3-427A-BCD7-1172-8530F001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2417-00B7-4502-862B-4B829ED2B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9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A5006-48BF-F147-589D-1C75B3C9F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4B6BCD-766F-A950-2FD4-92BF87015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55037-C1DA-ED93-1720-69FEC0DDA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49E5C-C63C-2D0C-C692-998AF5C6E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AB0B-E38B-40DA-92EC-5C57451A60C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60F9D-9B9A-94A7-5E85-41E594CA8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E06BD-164F-47F9-D49A-5980074F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2417-00B7-4502-862B-4B829ED2B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F67BFC-5216-6819-7621-D8D7CB07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FD8BE-5D8B-1C44-BA88-2630F4AFF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7BF8C-4F2B-8B2A-A4E1-7F0EDCD9A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CAB0B-E38B-40DA-92EC-5C57451A60C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8AB51-3BE3-C09F-1182-D7F87137E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B09CC-7EA3-BFAC-4AC9-5CC1672EB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62417-00B7-4502-862B-4B829ED2B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1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769F32-D2E0-77E9-A6C4-DE74D5236C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532" y="118533"/>
            <a:ext cx="11946467" cy="6637867"/>
          </a:xfrm>
          <a:prstGeom prst="rect">
            <a:avLst/>
          </a:prstGeom>
          <a:noFill/>
          <a:ln w="76200">
            <a:solidFill>
              <a:srgbClr val="1A27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B3BB7F-8D86-0FD8-D555-D7331A47FE98}"/>
              </a:ext>
            </a:extLst>
          </p:cNvPr>
          <p:cNvSpPr txBox="1"/>
          <p:nvPr/>
        </p:nvSpPr>
        <p:spPr>
          <a:xfrm>
            <a:off x="127001" y="118533"/>
            <a:ext cx="575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A2791"/>
                </a:solidFill>
              </a:rPr>
              <a:t>Delaware Transit Corporation</a:t>
            </a:r>
          </a:p>
        </p:txBody>
      </p:sp>
      <p:pic>
        <p:nvPicPr>
          <p:cNvPr id="12" name="Picture 11" descr="A bus travels down the street&#10;&#10;Description automatically generated with medium confidence">
            <a:extLst>
              <a:ext uri="{FF2B5EF4-FFF2-40B4-BE49-F238E27FC236}">
                <a16:creationId xmlns:a16="http://schemas.microsoft.com/office/drawing/2014/main" id="{96606342-DD95-E88B-5030-E902665286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78"/>
          <a:stretch/>
        </p:blipFill>
        <p:spPr>
          <a:xfrm>
            <a:off x="9257536" y="156901"/>
            <a:ext cx="2775519" cy="15299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3F56702-86A3-A32E-1BB8-B72FAABB2F89}"/>
              </a:ext>
            </a:extLst>
          </p:cNvPr>
          <p:cNvSpPr/>
          <p:nvPr/>
        </p:nvSpPr>
        <p:spPr>
          <a:xfrm rot="5400000">
            <a:off x="8493878" y="913661"/>
            <a:ext cx="1590488" cy="76970"/>
          </a:xfrm>
          <a:prstGeom prst="rect">
            <a:avLst/>
          </a:prstGeom>
          <a:solidFill>
            <a:srgbClr val="1A27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832D3F-7BA8-91FD-70A3-062B7E30760C}"/>
              </a:ext>
            </a:extLst>
          </p:cNvPr>
          <p:cNvSpPr/>
          <p:nvPr/>
        </p:nvSpPr>
        <p:spPr>
          <a:xfrm>
            <a:off x="158944" y="764864"/>
            <a:ext cx="9098591" cy="946437"/>
          </a:xfrm>
          <a:prstGeom prst="rect">
            <a:avLst/>
          </a:prstGeom>
          <a:solidFill>
            <a:srgbClr val="8FD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0A3B85-66CB-6BD0-021E-7CD977AD84D3}"/>
              </a:ext>
            </a:extLst>
          </p:cNvPr>
          <p:cNvSpPr/>
          <p:nvPr/>
        </p:nvSpPr>
        <p:spPr>
          <a:xfrm>
            <a:off x="158945" y="742674"/>
            <a:ext cx="9136718" cy="46651"/>
          </a:xfrm>
          <a:prstGeom prst="rect">
            <a:avLst/>
          </a:prstGeom>
          <a:solidFill>
            <a:srgbClr val="1A27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900925-A01E-77AE-A125-981CE90DEF4C}"/>
              </a:ext>
            </a:extLst>
          </p:cNvPr>
          <p:cNvSpPr txBox="1"/>
          <p:nvPr/>
        </p:nvSpPr>
        <p:spPr>
          <a:xfrm>
            <a:off x="361376" y="853958"/>
            <a:ext cx="8848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A2791"/>
                </a:solidFill>
              </a:rPr>
              <a:t>The Delaware Transit Corporation (DTC) operates DART First State, offering a statewide network of transportation. Services provided include fixed route, intercounty, seasonal bus service, paratransit for people with disabilities, commuter train service contracted through SEPTA and Delaware Commute Solutions.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2F43E7-ECAC-5EDA-441B-B7F79AD113E4}"/>
              </a:ext>
            </a:extLst>
          </p:cNvPr>
          <p:cNvSpPr txBox="1"/>
          <p:nvPr/>
        </p:nvSpPr>
        <p:spPr>
          <a:xfrm>
            <a:off x="627744" y="1813143"/>
            <a:ext cx="10763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A2791"/>
                </a:solidFill>
              </a:rPr>
              <a:t>DTC is looking for companies to provide a variety of high-quality goods and services at a competitive price.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A55775-3568-DBCD-3E68-9C6B92D4427D}"/>
              </a:ext>
            </a:extLst>
          </p:cNvPr>
          <p:cNvSpPr txBox="1"/>
          <p:nvPr/>
        </p:nvSpPr>
        <p:spPr>
          <a:xfrm>
            <a:off x="361376" y="2750774"/>
            <a:ext cx="159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A2791"/>
                </a:solidFill>
              </a:rPr>
              <a:t>Contacts: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2DA88B-684B-4FD1-DD2A-CD13FAAC17CE}"/>
              </a:ext>
            </a:extLst>
          </p:cNvPr>
          <p:cNvSpPr txBox="1"/>
          <p:nvPr/>
        </p:nvSpPr>
        <p:spPr>
          <a:xfrm>
            <a:off x="517194" y="3049770"/>
            <a:ext cx="237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A2791"/>
                </a:solidFill>
              </a:rPr>
              <a:t>Debbie Erhart</a:t>
            </a:r>
          </a:p>
          <a:p>
            <a:r>
              <a:rPr lang="en-US" sz="1200" dirty="0">
                <a:solidFill>
                  <a:srgbClr val="1A2791"/>
                </a:solidFill>
              </a:rPr>
              <a:t>DBE Program Analyst</a:t>
            </a:r>
          </a:p>
          <a:p>
            <a:r>
              <a:rPr lang="en-US" sz="1200" dirty="0">
                <a:solidFill>
                  <a:srgbClr val="1A2791"/>
                </a:solidFill>
              </a:rPr>
              <a:t>302-576-6103</a:t>
            </a:r>
          </a:p>
          <a:p>
            <a:r>
              <a:rPr lang="en-US" sz="1200" dirty="0">
                <a:solidFill>
                  <a:srgbClr val="1A2791"/>
                </a:solidFill>
              </a:rPr>
              <a:t>Debbie.Erhart@delaware.gov</a:t>
            </a:r>
            <a:endParaRPr lang="en-US" sz="1600" dirty="0">
              <a:solidFill>
                <a:srgbClr val="1A279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820BDC-12A4-A5CB-6B0F-791162FD43E6}"/>
              </a:ext>
            </a:extLst>
          </p:cNvPr>
          <p:cNvSpPr txBox="1"/>
          <p:nvPr/>
        </p:nvSpPr>
        <p:spPr>
          <a:xfrm>
            <a:off x="517194" y="3889299"/>
            <a:ext cx="237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A2791"/>
                </a:solidFill>
              </a:rPr>
              <a:t>Christyn Small</a:t>
            </a:r>
          </a:p>
          <a:p>
            <a:r>
              <a:rPr lang="en-US" sz="1200" dirty="0">
                <a:solidFill>
                  <a:srgbClr val="1A2791"/>
                </a:solidFill>
              </a:rPr>
              <a:t>Contract Admin Manager</a:t>
            </a:r>
          </a:p>
          <a:p>
            <a:r>
              <a:rPr lang="en-US" sz="1200" dirty="0">
                <a:solidFill>
                  <a:srgbClr val="1A2791"/>
                </a:solidFill>
              </a:rPr>
              <a:t>302-576-6172</a:t>
            </a:r>
          </a:p>
          <a:p>
            <a:r>
              <a:rPr lang="en-US" sz="1200" dirty="0">
                <a:solidFill>
                  <a:srgbClr val="1A2791"/>
                </a:solidFill>
              </a:rPr>
              <a:t>Christyn.small@delaware.gov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F38189-BF99-08FD-713E-B9B04008DDF5}"/>
              </a:ext>
            </a:extLst>
          </p:cNvPr>
          <p:cNvSpPr txBox="1"/>
          <p:nvPr/>
        </p:nvSpPr>
        <p:spPr>
          <a:xfrm>
            <a:off x="517194" y="4713000"/>
            <a:ext cx="2599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A2791"/>
                </a:solidFill>
              </a:rPr>
              <a:t>Shannon Purcell</a:t>
            </a:r>
          </a:p>
          <a:p>
            <a:r>
              <a:rPr lang="en-US" sz="1200" dirty="0">
                <a:solidFill>
                  <a:srgbClr val="1A2791"/>
                </a:solidFill>
              </a:rPr>
              <a:t>Purchasing Manager</a:t>
            </a:r>
          </a:p>
          <a:p>
            <a:r>
              <a:rPr lang="en-US" sz="1200" dirty="0">
                <a:solidFill>
                  <a:srgbClr val="1A2791"/>
                </a:solidFill>
              </a:rPr>
              <a:t>302-576-6112</a:t>
            </a:r>
          </a:p>
          <a:p>
            <a:r>
              <a:rPr lang="en-US" sz="1200" dirty="0">
                <a:solidFill>
                  <a:srgbClr val="1A2791"/>
                </a:solidFill>
              </a:rPr>
              <a:t>Shannon.Purcell@delaware.gov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DAD273-2138-AB33-BDD3-AF28EAFBC834}"/>
              </a:ext>
            </a:extLst>
          </p:cNvPr>
          <p:cNvSpPr txBox="1"/>
          <p:nvPr/>
        </p:nvSpPr>
        <p:spPr>
          <a:xfrm>
            <a:off x="6478756" y="2750774"/>
            <a:ext cx="218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A2791"/>
                </a:solidFill>
              </a:rPr>
              <a:t>What We Procure: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4F4B68-4F60-ACBF-79DF-C766158C1B83}"/>
              </a:ext>
            </a:extLst>
          </p:cNvPr>
          <p:cNvSpPr txBox="1"/>
          <p:nvPr/>
        </p:nvSpPr>
        <p:spPr>
          <a:xfrm>
            <a:off x="6699562" y="3094524"/>
            <a:ext cx="259950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2791"/>
                </a:solidFill>
              </a:rPr>
              <a:t>Uniforms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2791"/>
                </a:solidFill>
              </a:rPr>
              <a:t>Tires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2791"/>
                </a:solidFill>
              </a:rPr>
              <a:t>Electrical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2791"/>
                </a:solidFill>
              </a:rPr>
              <a:t>Printing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2791"/>
                </a:solidFill>
              </a:rPr>
              <a:t>General Contracting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2791"/>
                </a:solidFill>
              </a:rPr>
              <a:t>Diesel Fuel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2791"/>
                </a:solidFill>
              </a:rPr>
              <a:t>Landscaping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2791"/>
                </a:solidFill>
              </a:rPr>
              <a:t>Snow Removal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2791"/>
                </a:solidFill>
              </a:rPr>
              <a:t>Security Guard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A279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A279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4ED5E0-F413-7DC6-D782-2839ACF7E11D}"/>
              </a:ext>
            </a:extLst>
          </p:cNvPr>
          <p:cNvSpPr txBox="1"/>
          <p:nvPr/>
        </p:nvSpPr>
        <p:spPr>
          <a:xfrm>
            <a:off x="9075299" y="3070063"/>
            <a:ext cx="240074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2791"/>
                </a:solidFill>
              </a:rPr>
              <a:t>Bus / Auto Parts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2791"/>
                </a:solidFill>
              </a:rPr>
              <a:t>Promotional Items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2791"/>
                </a:solidFill>
              </a:rPr>
              <a:t>Paving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2791"/>
                </a:solidFill>
              </a:rPr>
              <a:t>Engine Oil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2791"/>
                </a:solidFill>
              </a:rPr>
              <a:t>Bus Shelter / Installation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2791"/>
                </a:solidFill>
              </a:rPr>
              <a:t>Building Cleaning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2791"/>
                </a:solidFill>
              </a:rPr>
              <a:t>HVAC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2791"/>
                </a:solidFill>
              </a:rPr>
              <a:t>Pest Control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2791"/>
                </a:solidFill>
              </a:rPr>
              <a:t>Elevator Maintenance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0C2A93-8DE9-5EA6-B4BC-35E4EB16393D}"/>
              </a:ext>
            </a:extLst>
          </p:cNvPr>
          <p:cNvSpPr/>
          <p:nvPr/>
        </p:nvSpPr>
        <p:spPr>
          <a:xfrm>
            <a:off x="127001" y="1686840"/>
            <a:ext cx="11946467" cy="107196"/>
          </a:xfrm>
          <a:prstGeom prst="rect">
            <a:avLst/>
          </a:prstGeom>
          <a:solidFill>
            <a:srgbClr val="1A27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703CB1-885F-6922-6D1C-DB209F35E911}"/>
              </a:ext>
            </a:extLst>
          </p:cNvPr>
          <p:cNvSpPr/>
          <p:nvPr/>
        </p:nvSpPr>
        <p:spPr>
          <a:xfrm>
            <a:off x="158944" y="5583706"/>
            <a:ext cx="11874110" cy="1148233"/>
          </a:xfrm>
          <a:prstGeom prst="rect">
            <a:avLst/>
          </a:prstGeom>
          <a:solidFill>
            <a:srgbClr val="8FD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Logo, icon&#10;&#10;Description automatically generated">
            <a:extLst>
              <a:ext uri="{FF2B5EF4-FFF2-40B4-BE49-F238E27FC236}">
                <a16:creationId xmlns:a16="http://schemas.microsoft.com/office/drawing/2014/main" id="{F1BAD3BA-8047-76C7-47AC-A4298A0BA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67" y="5661729"/>
            <a:ext cx="891344" cy="891344"/>
          </a:xfrm>
          <a:prstGeom prst="rect">
            <a:avLst/>
          </a:prstGeom>
        </p:spPr>
      </p:pic>
      <p:pic>
        <p:nvPicPr>
          <p:cNvPr id="34" name="Picture 33" descr="Logo, company name&#10;&#10;Description automatically generated">
            <a:extLst>
              <a:ext uri="{FF2B5EF4-FFF2-40B4-BE49-F238E27FC236}">
                <a16:creationId xmlns:a16="http://schemas.microsoft.com/office/drawing/2014/main" id="{DFD178DD-2D3D-EE4A-89DB-52594F275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76" y="5655824"/>
            <a:ext cx="891345" cy="89134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4326ACC-E96E-D5E0-0E67-F25D0F1F021B}"/>
              </a:ext>
            </a:extLst>
          </p:cNvPr>
          <p:cNvSpPr txBox="1"/>
          <p:nvPr/>
        </p:nvSpPr>
        <p:spPr>
          <a:xfrm>
            <a:off x="318548" y="6514645"/>
            <a:ext cx="10218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1A2791"/>
                </a:solidFill>
              </a:rPr>
              <a:t>DART Transit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3D93F7-B858-35BE-AB1D-436BB550ADEF}"/>
              </a:ext>
            </a:extLst>
          </p:cNvPr>
          <p:cNvSpPr txBox="1"/>
          <p:nvPr/>
        </p:nvSpPr>
        <p:spPr>
          <a:xfrm>
            <a:off x="1540380" y="6527107"/>
            <a:ext cx="10218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1A2791"/>
                </a:solidFill>
              </a:rPr>
              <a:t>DART Pass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54241D-548E-4846-39BB-964A4A384C5F}"/>
              </a:ext>
            </a:extLst>
          </p:cNvPr>
          <p:cNvSpPr txBox="1"/>
          <p:nvPr/>
        </p:nvSpPr>
        <p:spPr>
          <a:xfrm>
            <a:off x="3747288" y="5523900"/>
            <a:ext cx="5462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HAVE YOU DOWNLOADED US YET?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FDCAE5-8616-AE59-1E87-59AD7224CBBE}"/>
              </a:ext>
            </a:extLst>
          </p:cNvPr>
          <p:cNvSpPr txBox="1"/>
          <p:nvPr/>
        </p:nvSpPr>
        <p:spPr>
          <a:xfrm>
            <a:off x="3898139" y="5958637"/>
            <a:ext cx="7577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A2791"/>
                </a:solidFill>
              </a:rPr>
              <a:t>real-time bus information - trip planning - rider alerts - mobile fare payment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06B2437-83ED-CC0A-FDA6-E06A439E020C}"/>
              </a:ext>
            </a:extLst>
          </p:cNvPr>
          <p:cNvSpPr txBox="1"/>
          <p:nvPr/>
        </p:nvSpPr>
        <p:spPr>
          <a:xfrm>
            <a:off x="4890303" y="6183587"/>
            <a:ext cx="29012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DartFirstState</a:t>
            </a:r>
            <a:r>
              <a:rPr lang="en-US" sz="2400" b="1" dirty="0">
                <a:solidFill>
                  <a:schemeClr val="bg1"/>
                </a:solidFill>
              </a:rPr>
              <a:t>.com</a:t>
            </a:r>
          </a:p>
        </p:txBody>
      </p:sp>
      <p:pic>
        <p:nvPicPr>
          <p:cNvPr id="43" name="Picture 42" descr="Logo, company name&#10;&#10;Description automatically generated">
            <a:extLst>
              <a:ext uri="{FF2B5EF4-FFF2-40B4-BE49-F238E27FC236}">
                <a16:creationId xmlns:a16="http://schemas.microsoft.com/office/drawing/2014/main" id="{5B6CA1D4-F902-BA4D-E995-0E6F6B099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10" y="5655824"/>
            <a:ext cx="2194560" cy="9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41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179</Words>
  <Application>Microsoft Office PowerPoint</Application>
  <PresentationFormat>Widescreen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Mirza, Azeem (DelDOT)</dc:creator>
  <cp:lastModifiedBy>John L Banks</cp:lastModifiedBy>
  <cp:revision>3</cp:revision>
  <dcterms:created xsi:type="dcterms:W3CDTF">2024-04-03T19:44:29Z</dcterms:created>
  <dcterms:modified xsi:type="dcterms:W3CDTF">2024-04-15T14:04:00Z</dcterms:modified>
</cp:coreProperties>
</file>