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491" r:id="rId2"/>
    <p:sldId id="539" r:id="rId3"/>
    <p:sldId id="548" r:id="rId4"/>
    <p:sldId id="576" r:id="rId5"/>
    <p:sldId id="581" r:id="rId6"/>
    <p:sldId id="583" r:id="rId7"/>
    <p:sldId id="542" r:id="rId8"/>
    <p:sldId id="577" r:id="rId9"/>
    <p:sldId id="541" r:id="rId10"/>
    <p:sldId id="543" r:id="rId11"/>
    <p:sldId id="545" r:id="rId12"/>
    <p:sldId id="564" r:id="rId13"/>
    <p:sldId id="544" r:id="rId14"/>
    <p:sldId id="565" r:id="rId15"/>
    <p:sldId id="550" r:id="rId16"/>
    <p:sldId id="554" r:id="rId17"/>
    <p:sldId id="578" r:id="rId18"/>
    <p:sldId id="556" r:id="rId19"/>
    <p:sldId id="566" r:id="rId20"/>
    <p:sldId id="558" r:id="rId21"/>
    <p:sldId id="557" r:id="rId22"/>
    <p:sldId id="568" r:id="rId23"/>
    <p:sldId id="569" r:id="rId24"/>
    <p:sldId id="570" r:id="rId25"/>
    <p:sldId id="584" r:id="rId26"/>
    <p:sldId id="488" r:id="rId27"/>
    <p:sldId id="497" r:id="rId28"/>
    <p:sldId id="579" r:id="rId29"/>
    <p:sldId id="269" r:id="rId30"/>
    <p:sldId id="580" r:id="rId31"/>
    <p:sldId id="575" r:id="rId32"/>
    <p:sldId id="532" r:id="rId33"/>
    <p:sldId id="582" r:id="rId34"/>
    <p:sldId id="563" r:id="rId35"/>
    <p:sldId id="510" r:id="rId36"/>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 Pamela C (OMB)" initials="BPC(" lastIdx="2" clrIdx="0">
    <p:extLst>
      <p:ext uri="{19B8F6BF-5375-455C-9EA6-DF929625EA0E}">
        <p15:presenceInfo xmlns:p15="http://schemas.microsoft.com/office/powerpoint/2012/main" userId="S::pamela.barr@delaware.gov::038dbf24-58f8-4e28-94fa-7092b00f0372" providerId="AD"/>
      </p:ext>
    </p:extLst>
  </p:cmAuthor>
  <p:cmAuthor id="2" name="White, Shavonne H. (DOS)" initials="WSH(" lastIdx="1" clrIdx="1">
    <p:extLst>
      <p:ext uri="{19B8F6BF-5375-455C-9EA6-DF929625EA0E}">
        <p15:presenceInfo xmlns:p15="http://schemas.microsoft.com/office/powerpoint/2012/main" userId="S::shavonne.white@delaware.gov::f692663d-4497-4c0b-9432-1a8f9f4725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499AA"/>
    <a:srgbClr val="0000FF"/>
    <a:srgbClr val="FFFFCC"/>
    <a:srgbClr val="8EC7D2"/>
    <a:srgbClr val="62FE66"/>
    <a:srgbClr val="09E12D"/>
    <a:srgbClr val="D5E505"/>
    <a:srgbClr val="00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4" autoAdjust="0"/>
    <p:restoredTop sz="95170" autoAdjust="0"/>
  </p:normalViewPr>
  <p:slideViewPr>
    <p:cSldViewPr>
      <p:cViewPr varScale="1">
        <p:scale>
          <a:sx n="122" d="100"/>
          <a:sy n="122" d="100"/>
        </p:scale>
        <p:origin x="1648" y="184"/>
      </p:cViewPr>
      <p:guideLst>
        <p:guide orient="horz" pos="2160"/>
        <p:guide pos="2880"/>
      </p:guideLst>
    </p:cSldViewPr>
  </p:slideViewPr>
  <p:notesTextViewPr>
    <p:cViewPr>
      <p:scale>
        <a:sx n="3" d="2"/>
        <a:sy n="3" d="2"/>
      </p:scale>
      <p:origin x="0" y="0"/>
    </p:cViewPr>
  </p:notesTextViewPr>
  <p:sorterViewPr>
    <p:cViewPr>
      <p:scale>
        <a:sx n="66" d="100"/>
        <a:sy n="66" d="100"/>
      </p:scale>
      <p:origin x="0" y="2346"/>
    </p:cViewPr>
  </p:sorterViewPr>
  <p:notesViewPr>
    <p:cSldViewPr>
      <p:cViewPr>
        <p:scale>
          <a:sx n="100" d="100"/>
          <a:sy n="100" d="100"/>
        </p:scale>
        <p:origin x="35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87" tIns="46244" rIns="92487" bIns="4624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2487" tIns="46244" rIns="92487" bIns="46244" rtlCol="0"/>
          <a:lstStyle>
            <a:lvl1pPr algn="r" fontAlgn="auto">
              <a:spcBef>
                <a:spcPts val="0"/>
              </a:spcBef>
              <a:spcAft>
                <a:spcPts val="0"/>
              </a:spcAft>
              <a:defRPr sz="1200">
                <a:latin typeface="+mn-lt"/>
                <a:cs typeface="+mn-cs"/>
              </a:defRPr>
            </a:lvl1pPr>
          </a:lstStyle>
          <a:p>
            <a:pPr>
              <a:defRPr/>
            </a:pPr>
            <a:fld id="{F4900FAD-B136-4767-A06F-80CF6B8C3B21}" type="datetimeFigureOut">
              <a:rPr lang="en-US"/>
              <a:pPr>
                <a:defRPr/>
              </a:pPr>
              <a:t>4/19/24</a:t>
            </a:fld>
            <a:endParaRPr lang="en-US" dirty="0"/>
          </a:p>
        </p:txBody>
      </p:sp>
      <p:sp>
        <p:nvSpPr>
          <p:cNvPr id="4" name="Footer Placeholder 3"/>
          <p:cNvSpPr>
            <a:spLocks noGrp="1"/>
          </p:cNvSpPr>
          <p:nvPr>
            <p:ph type="ftr" sz="quarter" idx="2"/>
          </p:nvPr>
        </p:nvSpPr>
        <p:spPr>
          <a:xfrm>
            <a:off x="0" y="8772526"/>
            <a:ext cx="3011488" cy="461963"/>
          </a:xfrm>
          <a:prstGeom prst="rect">
            <a:avLst/>
          </a:prstGeom>
        </p:spPr>
        <p:txBody>
          <a:bodyPr vert="horz" lIns="92487" tIns="46244" rIns="92487" bIns="46244"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2487" tIns="46244" rIns="92487" bIns="46244" rtlCol="0" anchor="b"/>
          <a:lstStyle>
            <a:lvl1pPr algn="r" fontAlgn="auto">
              <a:spcBef>
                <a:spcPts val="0"/>
              </a:spcBef>
              <a:spcAft>
                <a:spcPts val="0"/>
              </a:spcAft>
              <a:defRPr sz="1200">
                <a:latin typeface="+mn-lt"/>
                <a:cs typeface="+mn-cs"/>
              </a:defRPr>
            </a:lvl1pPr>
          </a:lstStyle>
          <a:p>
            <a:pPr>
              <a:defRPr/>
            </a:pPr>
            <a:fld id="{87525B32-0C6A-45D1-8D37-D1AB391E37C8}" type="slidenum">
              <a:rPr lang="en-US"/>
              <a:pPr>
                <a:defRPr/>
              </a:pPr>
              <a:t>‹#›</a:t>
            </a:fld>
            <a:endParaRPr lang="en-US" dirty="0"/>
          </a:p>
        </p:txBody>
      </p:sp>
    </p:spTree>
    <p:extLst>
      <p:ext uri="{BB962C8B-B14F-4D97-AF65-F5344CB8AC3E}">
        <p14:creationId xmlns:p14="http://schemas.microsoft.com/office/powerpoint/2010/main" val="1392854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87" tIns="46244" rIns="92487" bIns="4624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lIns="92487" tIns="46244" rIns="92487" bIns="46244" rtlCol="0"/>
          <a:lstStyle>
            <a:lvl1pPr algn="r" fontAlgn="auto">
              <a:spcBef>
                <a:spcPts val="0"/>
              </a:spcBef>
              <a:spcAft>
                <a:spcPts val="0"/>
              </a:spcAft>
              <a:defRPr sz="1200">
                <a:latin typeface="+mn-lt"/>
                <a:cs typeface="+mn-cs"/>
              </a:defRPr>
            </a:lvl1pPr>
          </a:lstStyle>
          <a:p>
            <a:pPr>
              <a:defRPr/>
            </a:pPr>
            <a:fld id="{B73FF373-06B1-4FE5-9032-E1647D293ECF}" type="datetimeFigureOut">
              <a:rPr lang="en-US"/>
              <a:pPr>
                <a:defRPr/>
              </a:pPr>
              <a:t>4/19/24</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pPr lvl="0"/>
            <a:endParaRPr lang="en-US" noProof="0" dirty="0"/>
          </a:p>
        </p:txBody>
      </p:sp>
      <p:sp>
        <p:nvSpPr>
          <p:cNvPr id="5" name="Notes Placeholder 4"/>
          <p:cNvSpPr>
            <a:spLocks noGrp="1"/>
          </p:cNvSpPr>
          <p:nvPr>
            <p:ph type="body" sz="quarter" idx="3"/>
          </p:nvPr>
        </p:nvSpPr>
        <p:spPr>
          <a:xfrm>
            <a:off x="695327" y="4387851"/>
            <a:ext cx="5559425" cy="4156075"/>
          </a:xfrm>
          <a:prstGeom prst="rect">
            <a:avLst/>
          </a:prstGeom>
        </p:spPr>
        <p:txBody>
          <a:bodyPr vert="horz" lIns="92487" tIns="46244" rIns="92487" bIns="462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6"/>
            <a:ext cx="3011488" cy="461963"/>
          </a:xfrm>
          <a:prstGeom prst="rect">
            <a:avLst/>
          </a:prstGeom>
        </p:spPr>
        <p:txBody>
          <a:bodyPr vert="horz" lIns="92487" tIns="46244" rIns="92487" bIns="4624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37000" y="8772526"/>
            <a:ext cx="3011488" cy="461963"/>
          </a:xfrm>
          <a:prstGeom prst="rect">
            <a:avLst/>
          </a:prstGeom>
        </p:spPr>
        <p:txBody>
          <a:bodyPr vert="horz" lIns="92487" tIns="46244" rIns="92487" bIns="46244" rtlCol="0" anchor="b"/>
          <a:lstStyle>
            <a:lvl1pPr algn="r" fontAlgn="auto">
              <a:spcBef>
                <a:spcPts val="0"/>
              </a:spcBef>
              <a:spcAft>
                <a:spcPts val="0"/>
              </a:spcAft>
              <a:defRPr sz="1200">
                <a:latin typeface="+mn-lt"/>
                <a:cs typeface="+mn-cs"/>
              </a:defRPr>
            </a:lvl1pPr>
          </a:lstStyle>
          <a:p>
            <a:pPr>
              <a:defRPr/>
            </a:pPr>
            <a:fld id="{21AACCBE-ED72-48AE-93B7-12B9706DC573}" type="slidenum">
              <a:rPr lang="en-US"/>
              <a:pPr>
                <a:defRPr/>
              </a:pPr>
              <a:t>‹#›</a:t>
            </a:fld>
            <a:endParaRPr lang="en-US" dirty="0"/>
          </a:p>
        </p:txBody>
      </p:sp>
    </p:spTree>
    <p:extLst>
      <p:ext uri="{BB962C8B-B14F-4D97-AF65-F5344CB8AC3E}">
        <p14:creationId xmlns:p14="http://schemas.microsoft.com/office/powerpoint/2010/main" val="877267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AACCBE-ED72-48AE-93B7-12B9706DC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34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06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80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956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437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096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336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1AACCBE-ED72-48AE-93B7-12B9706DC573}" type="slidenum">
              <a:rPr lang="en-US" smtClean="0"/>
              <a:pPr>
                <a:defRPr/>
              </a:pPr>
              <a:t>16</a:t>
            </a:fld>
            <a:endParaRPr lang="en-US" dirty="0"/>
          </a:p>
        </p:txBody>
      </p:sp>
    </p:spTree>
    <p:extLst>
      <p:ext uri="{BB962C8B-B14F-4D97-AF65-F5344CB8AC3E}">
        <p14:creationId xmlns:p14="http://schemas.microsoft.com/office/powerpoint/2010/main" val="210700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defTabSz="924916">
              <a:defRPr/>
            </a:pPr>
            <a:fld id="{F257CCB6-0F19-4EC8-A8FF-220D2EA0F1F8}" type="slidenum">
              <a:rPr lang="en-US">
                <a:solidFill>
                  <a:prstClr val="black"/>
                </a:solidFill>
                <a:latin typeface="Calibri" panose="020F0502020204030204"/>
              </a:rPr>
              <a:pPr defTabSz="924916">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78769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074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81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681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72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403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622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547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080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Diverse certification eligibility is based upon ownership and control. The control element is extremely important as the owner must meet this requirement in addition to ownership.  Control means the owner must hold independent knowledge and the ability to perform the operations for which customers pay the firm, this includes possessing industry certifications or licenses.  For example, if you are applying for certification and you own a hair salon, you are in an industry that is regulated by licensure so the owner or owners applying for the certification must be licensed beauticians.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Listed here are the diverse business designations the minority designation is based solely on race and ethnicity.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summarize, the diverse business certification requirements are, a for-profit business must be 51% or more owned and controlled by a member or members of the designated groups listed here.  If there is more than one owner, both individuals who make up the 51% or more ownership must be members of the same group.   So, if there are two Native-American women who are co-owners and their total combined ownership percentage is 51% or more, and they both meet the control requirement, they are eligible for diverse business certification as a Women Business Enterprise and Minority Business Enterprise.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Something new to OSD is the certified vendor seal as you can see here on the right.   Certified businesses can use the seal on their marketing and promotional materials which allows your business to be instantly recognized as a State of Delaware diverse business.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547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eaLnBrk="0" fontAlgn="base" hangingPunct="0">
              <a:spcBef>
                <a:spcPts val="43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OSD also offers certification for small business enterprises.</a:t>
            </a:r>
            <a:endParaRPr lang="en-US" sz="1800" dirty="0">
              <a:effectLst/>
              <a:latin typeface="Times New Roman" panose="02020603050405020304" pitchFamily="18" charset="0"/>
              <a:ea typeface="Times New Roman" panose="02020603050405020304" pitchFamily="18" charset="0"/>
            </a:endParaRPr>
          </a:p>
          <a:p>
            <a:pPr marL="0" marR="0" eaLnBrk="0" fontAlgn="base" hangingPunct="0">
              <a:spcBef>
                <a:spcPts val="43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Small Business Focus (SBF) certification is based on the size of the business rather than who the owns the business.  In addition to ownership and control, a firm eligible for SBF certification must be a for-profit entity, be within one of the industry sectors listed in this chart and be at or under the eligibility size caps.</a:t>
            </a:r>
            <a:endParaRPr lang="en-US" sz="1800" dirty="0">
              <a:effectLst/>
              <a:latin typeface="Times New Roman" panose="02020603050405020304" pitchFamily="18" charset="0"/>
              <a:ea typeface="Times New Roman" panose="02020603050405020304" pitchFamily="18" charset="0"/>
            </a:endParaRPr>
          </a:p>
          <a:p>
            <a:pPr marL="0" marR="0" eaLnBrk="0" fontAlgn="base" hangingPunct="0">
              <a:spcBef>
                <a:spcPts val="43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are eligibility thresholds on gross sales and the number of full-time equivalents or employees your firm has.  SBF certification is based on a three-year average using the last three years of your firm’s tax returns.  </a:t>
            </a:r>
            <a:endParaRPr lang="en-US" sz="1800" dirty="0">
              <a:effectLst/>
              <a:latin typeface="Times New Roman" panose="02020603050405020304" pitchFamily="18" charset="0"/>
              <a:ea typeface="Times New Roman" panose="02020603050405020304" pitchFamily="18" charset="0"/>
            </a:endParaRPr>
          </a:p>
          <a:p>
            <a:pPr marL="0" marR="0" eaLnBrk="0" fontAlgn="base" hangingPunct="0">
              <a:spcBef>
                <a:spcPts val="43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Looking at this chart, we see that the owner of a retail store, cannot employ more than 25 full-time equivalents nor gross more than 3.5M in sales.  </a:t>
            </a:r>
            <a:endParaRPr lang="en-US" sz="1800" dirty="0">
              <a:effectLst/>
              <a:latin typeface="Times New Roman" panose="02020603050405020304" pitchFamily="18" charset="0"/>
              <a:ea typeface="Times New Roman" panose="02020603050405020304" pitchFamily="18" charset="0"/>
            </a:endParaRPr>
          </a:p>
          <a:p>
            <a:pPr marL="0" marR="0" eaLnBrk="0" fontAlgn="base" hangingPunct="0">
              <a:spcBef>
                <a:spcPts val="43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Again, small business certification is ownership neutral.  This certification is based solely on the size of your business rather than who owns the business.  Don’t get discouraged if you have not been operating for at least three years, you can still apply.  If you have part-time employees, there’s a guide in the application that can assist you in determining the number of full-time equivalents you have.  </a:t>
            </a:r>
            <a:endParaRPr lang="en-US" sz="1800" dirty="0">
              <a:effectLst/>
              <a:latin typeface="Times New Roman" panose="02020603050405020304" pitchFamily="18" charset="0"/>
              <a:ea typeface="Times New Roman" panose="02020603050405020304" pitchFamily="18" charset="0"/>
            </a:endParaRPr>
          </a:p>
          <a:p>
            <a:pPr marL="0" marR="0" eaLnBrk="0" fontAlgn="base" hangingPunct="0">
              <a:spcBef>
                <a:spcPts val="43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you meet the eligibility requirements for both the diverse business and small business certification, you can be certified as both.  </a:t>
            </a:r>
            <a:endParaRPr lang="en-US" sz="1800" dirty="0">
              <a:effectLst/>
              <a:latin typeface="Times New Roman" panose="02020603050405020304" pitchFamily="18" charset="0"/>
              <a:ea typeface="Times New Roman" panose="02020603050405020304" pitchFamily="18" charset="0"/>
            </a:endParaRPr>
          </a:p>
          <a:p>
            <a:pPr marL="0" marR="0" eaLnBrk="0" fontAlgn="base" hangingPunct="0">
              <a:spcBef>
                <a:spcPts val="43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also have a seal to instantly recognize our certified small business enterprises. </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46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725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1AACCBE-ED72-48AE-93B7-12B9706DC573}" type="slidenum">
              <a:rPr lang="en-US" smtClean="0"/>
              <a:pPr>
                <a:defRPr/>
              </a:pPr>
              <a:t>32</a:t>
            </a:fld>
            <a:endParaRPr lang="en-US" dirty="0"/>
          </a:p>
        </p:txBody>
      </p:sp>
    </p:spTree>
    <p:extLst>
      <p:ext uri="{BB962C8B-B14F-4D97-AF65-F5344CB8AC3E}">
        <p14:creationId xmlns:p14="http://schemas.microsoft.com/office/powerpoint/2010/main" val="2139319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30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6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526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30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54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AACCBE-ED72-48AE-93B7-12B9706DC5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499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15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06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defTabSz="924916">
              <a:defRPr/>
            </a:pPr>
            <a:fld id="{F257CCB6-0F19-4EC8-A8FF-220D2EA0F1F8}" type="slidenum">
              <a:rPr lang="en-US">
                <a:solidFill>
                  <a:prstClr val="black"/>
                </a:solidFill>
                <a:latin typeface="Calibri" panose="020F0502020204030204"/>
              </a:rPr>
              <a:pPr defTabSz="924916">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2151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7CCB6-0F19-4EC8-A8FF-220D2EA0F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7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fld id="{945EF155-A909-4D2F-B9B8-C09ADC0215F5}" type="datetime1">
              <a:rPr lang="en-US" smtClean="0"/>
              <a:t>4/19/24</a:t>
            </a:fld>
            <a:endParaRPr lang="en-US" dirty="0"/>
          </a:p>
        </p:txBody>
      </p:sp>
      <p:sp>
        <p:nvSpPr>
          <p:cNvPr id="17" name="Footer Placeholder 16"/>
          <p:cNvSpPr>
            <a:spLocks noGrp="1"/>
          </p:cNvSpPr>
          <p:nvPr>
            <p:ph type="ftr" sz="quarter" idx="11"/>
          </p:nvPr>
        </p:nvSpPr>
        <p:spPr/>
        <p:txBody>
          <a:bodyPr/>
          <a:lstStyle/>
          <a:p>
            <a:pPr>
              <a:defRPr/>
            </a:pPr>
            <a:r>
              <a:rPr lang="en-US" dirty="0"/>
              <a:t>last updated November 2020</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74E6C19-DC5A-411D-860E-7E4F8A96D876}"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7D89D4C1-D1AE-4BDC-90A3-69B75A095B08}" type="datetime1">
              <a:rPr lang="en-US" smtClean="0"/>
              <a:t>4/19/24</a:t>
            </a:fld>
            <a:endParaRPr lang="en-US" dirty="0"/>
          </a:p>
        </p:txBody>
      </p:sp>
      <p:sp>
        <p:nvSpPr>
          <p:cNvPr id="5" name="Footer Placeholder 4"/>
          <p:cNvSpPr>
            <a:spLocks noGrp="1"/>
          </p:cNvSpPr>
          <p:nvPr>
            <p:ph type="ftr" sz="quarter" idx="11"/>
          </p:nvPr>
        </p:nvSpPr>
        <p:spPr/>
        <p:txBody>
          <a:bodyPr/>
          <a:lstStyle/>
          <a:p>
            <a:pPr>
              <a:defRPr/>
            </a:pPr>
            <a:r>
              <a:rPr lang="en-US" dirty="0"/>
              <a:t>last updated November 2020</a:t>
            </a:r>
          </a:p>
        </p:txBody>
      </p:sp>
      <p:sp>
        <p:nvSpPr>
          <p:cNvPr id="6" name="Slide Number Placeholder 5"/>
          <p:cNvSpPr>
            <a:spLocks noGrp="1"/>
          </p:cNvSpPr>
          <p:nvPr>
            <p:ph type="sldNum" sz="quarter" idx="12"/>
          </p:nvPr>
        </p:nvSpPr>
        <p:spPr/>
        <p:txBody>
          <a:bodyPr/>
          <a:lstStyle/>
          <a:p>
            <a:pPr>
              <a:defRPr/>
            </a:pPr>
            <a:fld id="{0C929144-FFEC-496A-AB4E-078AD8AC912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E0E676A-77CF-4049-9D6A-37B99A914DB0}" type="datetime1">
              <a:rPr lang="en-US" smtClean="0"/>
              <a:t>4/19/24</a:t>
            </a:fld>
            <a:endParaRPr lang="en-US" dirty="0"/>
          </a:p>
        </p:txBody>
      </p:sp>
      <p:sp>
        <p:nvSpPr>
          <p:cNvPr id="5" name="Footer Placeholder 4"/>
          <p:cNvSpPr>
            <a:spLocks noGrp="1"/>
          </p:cNvSpPr>
          <p:nvPr>
            <p:ph type="ftr" sz="quarter" idx="11"/>
          </p:nvPr>
        </p:nvSpPr>
        <p:spPr/>
        <p:txBody>
          <a:bodyPr/>
          <a:lstStyle/>
          <a:p>
            <a:pPr>
              <a:defRPr/>
            </a:pPr>
            <a:r>
              <a:rPr lang="en-US" dirty="0"/>
              <a:t>last updated November 2020</a:t>
            </a:r>
          </a:p>
        </p:txBody>
      </p:sp>
      <p:sp>
        <p:nvSpPr>
          <p:cNvPr id="6" name="Slide Number Placeholder 5"/>
          <p:cNvSpPr>
            <a:spLocks noGrp="1"/>
          </p:cNvSpPr>
          <p:nvPr>
            <p:ph type="sldNum" sz="quarter" idx="12"/>
          </p:nvPr>
        </p:nvSpPr>
        <p:spPr/>
        <p:txBody>
          <a:bodyPr/>
          <a:lstStyle/>
          <a:p>
            <a:pPr>
              <a:defRPr/>
            </a:pPr>
            <a:fld id="{C17D1307-63C6-4F95-AECC-865CFD2274A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fld id="{1C40A102-0814-4000-9B97-FA2F3BFADC22}" type="datetime1">
              <a:rPr lang="en-US" smtClean="0"/>
              <a:t>4/19/24</a:t>
            </a:fld>
            <a:endParaRPr lang="en-US" dirty="0"/>
          </a:p>
        </p:txBody>
      </p:sp>
      <p:sp>
        <p:nvSpPr>
          <p:cNvPr id="5" name="Footer Placeholder 4"/>
          <p:cNvSpPr>
            <a:spLocks noGrp="1"/>
          </p:cNvSpPr>
          <p:nvPr>
            <p:ph type="ftr" sz="quarter" idx="11"/>
          </p:nvPr>
        </p:nvSpPr>
        <p:spPr/>
        <p:txBody>
          <a:bodyPr/>
          <a:lstStyle/>
          <a:p>
            <a:pPr>
              <a:defRPr/>
            </a:pPr>
            <a:r>
              <a:rPr lang="en-US" dirty="0"/>
              <a:t>last updated November 2020</a:t>
            </a:r>
          </a:p>
        </p:txBody>
      </p:sp>
      <p:sp>
        <p:nvSpPr>
          <p:cNvPr id="6" name="Slide Number Placeholder 5"/>
          <p:cNvSpPr>
            <a:spLocks noGrp="1"/>
          </p:cNvSpPr>
          <p:nvPr>
            <p:ph type="sldNum" sz="quarter" idx="12"/>
          </p:nvPr>
        </p:nvSpPr>
        <p:spPr/>
        <p:txBody>
          <a:bodyPr/>
          <a:lstStyle/>
          <a:p>
            <a:pPr>
              <a:defRPr/>
            </a:pPr>
            <a:fld id="{501301A4-1BC1-4EAB-BFA9-898E20B90831}"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3EF02D74-493B-4F98-82B3-49E6867CAA73}" type="datetime1">
              <a:rPr lang="en-US" smtClean="0"/>
              <a:t>4/19/24</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r>
              <a:rPr lang="en-US" dirty="0"/>
              <a:t>last updated November 2020</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pPr>
              <a:defRPr/>
            </a:pPr>
            <a:fld id="{FE756BB4-F171-4435-9805-F191099428B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F306E20A-4D7B-4B76-AEDE-890C7C2B747E}" type="datetime1">
              <a:rPr lang="en-US" smtClean="0"/>
              <a:t>4/19/24</a:t>
            </a:fld>
            <a:endParaRPr lang="en-US" dirty="0"/>
          </a:p>
        </p:txBody>
      </p:sp>
      <p:sp>
        <p:nvSpPr>
          <p:cNvPr id="6" name="Footer Placeholder 5"/>
          <p:cNvSpPr>
            <a:spLocks noGrp="1"/>
          </p:cNvSpPr>
          <p:nvPr>
            <p:ph type="ftr" sz="quarter" idx="11"/>
          </p:nvPr>
        </p:nvSpPr>
        <p:spPr/>
        <p:txBody>
          <a:bodyPr/>
          <a:lstStyle/>
          <a:p>
            <a:pPr>
              <a:defRPr/>
            </a:pPr>
            <a:r>
              <a:rPr lang="en-US" dirty="0"/>
              <a:t>last updated November 2020</a:t>
            </a:r>
          </a:p>
        </p:txBody>
      </p:sp>
      <p:sp>
        <p:nvSpPr>
          <p:cNvPr id="7" name="Slide Number Placeholder 6"/>
          <p:cNvSpPr>
            <a:spLocks noGrp="1"/>
          </p:cNvSpPr>
          <p:nvPr>
            <p:ph type="sldNum" sz="quarter" idx="12"/>
          </p:nvPr>
        </p:nvSpPr>
        <p:spPr/>
        <p:txBody>
          <a:bodyPr/>
          <a:lstStyle/>
          <a:p>
            <a:pPr>
              <a:defRPr/>
            </a:pPr>
            <a:fld id="{32A5494B-E936-4D92-931D-D06B27A057A2}"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fld id="{1706C15F-863F-4826-AF6D-6C4DBB521684}" type="datetime1">
              <a:rPr lang="en-US" smtClean="0"/>
              <a:t>4/19/24</a:t>
            </a:fld>
            <a:endParaRPr lang="en-US" dirty="0"/>
          </a:p>
        </p:txBody>
      </p:sp>
      <p:sp>
        <p:nvSpPr>
          <p:cNvPr id="8" name="Footer Placeholder 7"/>
          <p:cNvSpPr>
            <a:spLocks noGrp="1"/>
          </p:cNvSpPr>
          <p:nvPr>
            <p:ph type="ftr" sz="quarter" idx="11"/>
          </p:nvPr>
        </p:nvSpPr>
        <p:spPr/>
        <p:txBody>
          <a:bodyPr/>
          <a:lstStyle/>
          <a:p>
            <a:pPr>
              <a:defRPr/>
            </a:pPr>
            <a:r>
              <a:rPr lang="en-US" dirty="0"/>
              <a:t>last updated November 2020</a:t>
            </a:r>
          </a:p>
        </p:txBody>
      </p:sp>
      <p:sp>
        <p:nvSpPr>
          <p:cNvPr id="9" name="Slide Number Placeholder 8"/>
          <p:cNvSpPr>
            <a:spLocks noGrp="1"/>
          </p:cNvSpPr>
          <p:nvPr>
            <p:ph type="sldNum" sz="quarter" idx="12"/>
          </p:nvPr>
        </p:nvSpPr>
        <p:spPr/>
        <p:txBody>
          <a:bodyPr/>
          <a:lstStyle/>
          <a:p>
            <a:pPr>
              <a:defRPr/>
            </a:pPr>
            <a:fld id="{9C58ACCD-07A2-4F76-AEB4-B42CA440B89A}"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3A1D873B-BE42-49DD-B813-D5E8B1F933AA}" type="datetime1">
              <a:rPr lang="en-US" smtClean="0"/>
              <a:t>4/19/24</a:t>
            </a:fld>
            <a:endParaRPr lang="en-US" dirty="0"/>
          </a:p>
        </p:txBody>
      </p:sp>
      <p:sp>
        <p:nvSpPr>
          <p:cNvPr id="4" name="Footer Placeholder 3"/>
          <p:cNvSpPr>
            <a:spLocks noGrp="1"/>
          </p:cNvSpPr>
          <p:nvPr>
            <p:ph type="ftr" sz="quarter" idx="11"/>
          </p:nvPr>
        </p:nvSpPr>
        <p:spPr/>
        <p:txBody>
          <a:bodyPr/>
          <a:lstStyle/>
          <a:p>
            <a:pPr>
              <a:defRPr/>
            </a:pPr>
            <a:r>
              <a:rPr lang="en-US" dirty="0"/>
              <a:t>last updated November 2020</a:t>
            </a:r>
          </a:p>
        </p:txBody>
      </p:sp>
      <p:sp>
        <p:nvSpPr>
          <p:cNvPr id="5" name="Slide Number Placeholder 4"/>
          <p:cNvSpPr>
            <a:spLocks noGrp="1"/>
          </p:cNvSpPr>
          <p:nvPr>
            <p:ph type="sldNum" sz="quarter" idx="12"/>
          </p:nvPr>
        </p:nvSpPr>
        <p:spPr/>
        <p:txBody>
          <a:bodyPr/>
          <a:lstStyle/>
          <a:p>
            <a:pPr>
              <a:defRPr/>
            </a:pPr>
            <a:fld id="{12395905-CD60-451A-B77F-33BDD37F80A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36C1B05-40A8-41F0-834B-E3702398B9F3}" type="datetime1">
              <a:rPr lang="en-US" smtClean="0"/>
              <a:t>4/19/24</a:t>
            </a:fld>
            <a:endParaRPr lang="en-US" dirty="0"/>
          </a:p>
        </p:txBody>
      </p:sp>
      <p:sp>
        <p:nvSpPr>
          <p:cNvPr id="3" name="Footer Placeholder 2"/>
          <p:cNvSpPr>
            <a:spLocks noGrp="1"/>
          </p:cNvSpPr>
          <p:nvPr>
            <p:ph type="ftr" sz="quarter" idx="11"/>
          </p:nvPr>
        </p:nvSpPr>
        <p:spPr/>
        <p:txBody>
          <a:bodyPr/>
          <a:lstStyle/>
          <a:p>
            <a:pPr>
              <a:defRPr/>
            </a:pPr>
            <a:r>
              <a:rPr lang="en-US" dirty="0"/>
              <a:t>last updated November 2020</a:t>
            </a:r>
          </a:p>
        </p:txBody>
      </p:sp>
      <p:sp>
        <p:nvSpPr>
          <p:cNvPr id="4" name="Slide Number Placeholder 3"/>
          <p:cNvSpPr>
            <a:spLocks noGrp="1"/>
          </p:cNvSpPr>
          <p:nvPr>
            <p:ph type="sldNum" sz="quarter" idx="12"/>
          </p:nvPr>
        </p:nvSpPr>
        <p:spPr/>
        <p:txBody>
          <a:bodyPr/>
          <a:lstStyle/>
          <a:p>
            <a:pPr>
              <a:defRPr/>
            </a:pPr>
            <a:fld id="{D51B4ED3-AAF4-47B3-90E3-B7C9600788B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CCEE2600-DB46-4C54-A14B-BE7B1BEE1A79}" type="datetime1">
              <a:rPr lang="en-US" smtClean="0"/>
              <a:t>4/19/24</a:t>
            </a:fld>
            <a:endParaRPr lang="en-US" dirty="0"/>
          </a:p>
        </p:txBody>
      </p:sp>
      <p:sp>
        <p:nvSpPr>
          <p:cNvPr id="6" name="Footer Placeholder 5"/>
          <p:cNvSpPr>
            <a:spLocks noGrp="1"/>
          </p:cNvSpPr>
          <p:nvPr>
            <p:ph type="ftr" sz="quarter" idx="11"/>
          </p:nvPr>
        </p:nvSpPr>
        <p:spPr/>
        <p:txBody>
          <a:bodyPr/>
          <a:lstStyle/>
          <a:p>
            <a:pPr>
              <a:defRPr/>
            </a:pPr>
            <a:r>
              <a:rPr lang="en-US" dirty="0"/>
              <a:t>last updated November 2020</a:t>
            </a:r>
          </a:p>
        </p:txBody>
      </p:sp>
      <p:sp>
        <p:nvSpPr>
          <p:cNvPr id="7" name="Slide Number Placeholder 6"/>
          <p:cNvSpPr>
            <a:spLocks noGrp="1"/>
          </p:cNvSpPr>
          <p:nvPr>
            <p:ph type="sldNum" sz="quarter" idx="12"/>
          </p:nvPr>
        </p:nvSpPr>
        <p:spPr/>
        <p:txBody>
          <a:bodyPr/>
          <a:lstStyle/>
          <a:p>
            <a:pPr>
              <a:defRPr/>
            </a:pPr>
            <a:fld id="{3BC62B50-CA44-48EC-B9F9-25709BED1AA8}"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2C770928-694C-4AF5-9ACC-EF46AAE5FB4D}" type="datetime1">
              <a:rPr lang="en-US" smtClean="0"/>
              <a:t>4/19/24</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r>
              <a:rPr lang="en-US" dirty="0"/>
              <a:t>last updated November 2020</a:t>
            </a:r>
          </a:p>
        </p:txBody>
      </p:sp>
      <p:sp>
        <p:nvSpPr>
          <p:cNvPr id="7" name="Slide Number Placeholder 6"/>
          <p:cNvSpPr>
            <a:spLocks noGrp="1"/>
          </p:cNvSpPr>
          <p:nvPr>
            <p:ph type="sldNum" sz="quarter" idx="12"/>
          </p:nvPr>
        </p:nvSpPr>
        <p:spPr>
          <a:xfrm>
            <a:off x="146304" y="6208776"/>
            <a:ext cx="457200" cy="457200"/>
          </a:xfrm>
        </p:spPr>
        <p:txBody>
          <a:bodyPr/>
          <a:lstStyle/>
          <a:p>
            <a:pPr>
              <a:defRPr/>
            </a:pPr>
            <a:fld id="{E7724301-7538-4741-9E8B-E0D83F6037EC}"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0CD2D0DC-F76B-4A96-BCD9-618A606CAAEE}" type="datetime1">
              <a:rPr lang="en-US" smtClean="0"/>
              <a:t>4/19/24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r>
              <a:rPr lang="en-US" dirty="0"/>
              <a:t>last updated November 2020</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136DF96-1A32-42D6-A9DD-6F08387990A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mmp.delaware.gov/Bid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mmp.delaware.gov/Bids/" TargetMode="Externa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mmp.delaware.gov/Bid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mmp.delaware.gov/Contrac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hyperlink" Target="https://mmp.delaware.gov/Contracts/Details/451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opencheckbook.delaware.gov/#!/year/2024/" TargetMode="External"/><Relationship Id="rId7" Type="http://schemas.openxmlformats.org/officeDocument/2006/relationships/hyperlink" Target="https://opencheckbook.delaware.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mymarketplace.delaware.gov/vendors/procurement-contacts.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mymarketplace.delaware.gov/"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business.delaware.gov/osd/supplier-diversity-pla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hyperlink" Target="http://gss.omb.delaware.gov/osd/supplier-diversity.shtml" TargetMode="External"/><Relationship Id="rId3" Type="http://schemas.openxmlformats.org/officeDocument/2006/relationships/image" Target="../media/image5.png"/><Relationship Id="rId7" Type="http://schemas.openxmlformats.org/officeDocument/2006/relationships/hyperlink" Target="http://mymarketplace.delaware.gov/procurement-contacts.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ata.delaware.gov/Government-and-Finance/State-Employee-Credit-Card-Transactions/nurt-5rqw" TargetMode="External"/><Relationship Id="rId5" Type="http://schemas.openxmlformats.org/officeDocument/2006/relationships/hyperlink" Target="http://checkbook.delaware.gov/#!/year/2016/" TargetMode="External"/><Relationship Id="rId4" Type="http://schemas.openxmlformats.org/officeDocument/2006/relationships/image" Target="../media/image4.png"/><Relationship Id="rId9" Type="http://schemas.openxmlformats.org/officeDocument/2006/relationships/hyperlink" Target="https://business.delaware.gov/osd/certif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onestop.delaware.gov/"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onestop.delaware.gov/Operate_Contractors" TargetMode="External"/><Relationship Id="rId2" Type="http://schemas.openxmlformats.org/officeDocument/2006/relationships/hyperlink" Target="https://drive.google.com/file/d/1fuvTTordc5Y6sXJgkU-Wx4dEgr1oQKZu/view"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2.jpe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business.delaware.gov/osd/certify/" TargetMode="External"/><Relationship Id="rId5" Type="http://schemas.openxmlformats.org/officeDocument/2006/relationships/image" Target="../media/image4.pn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business.delaware.gov/osd/certify/"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mymarketplace.delaware.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business.delaware.gov/osd/certify/"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hyperlink" Target="mailto:OSD@delaware.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business.delaware.gov/#resource-manager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business.delaware.gov/" TargetMode="Externa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hyperlink" Target="https://business.delaware.gov/directory-of-certified-businesses/" TargetMode="External"/><Relationship Id="rId3" Type="http://schemas.openxmlformats.org/officeDocument/2006/relationships/image" Target="../media/image5.png"/><Relationship Id="rId7" Type="http://schemas.openxmlformats.org/officeDocument/2006/relationships/hyperlink" Target="http://www.business.delaware.gov/osd"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business.delaware.gov/osd/certify/" TargetMode="External"/><Relationship Id="rId5" Type="http://schemas.openxmlformats.org/officeDocument/2006/relationships/hyperlink" Target="mailto:OSD@delaware.gov" TargetMode="External"/><Relationship Id="rId4" Type="http://schemas.openxmlformats.org/officeDocument/2006/relationships/hyperlink" Target="mailto:Shavonne.White@delaware.gov"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denotificationservices.bbcportal.com/" TargetMode="External"/><Relationship Id="rId3" Type="http://schemas.openxmlformats.org/officeDocument/2006/relationships/image" Target="../media/image5.png"/><Relationship Id="rId7" Type="http://schemas.openxmlformats.org/officeDocument/2006/relationships/hyperlink" Target="https://mmp.delaware.gov/Bids/" TargetMode="External"/><Relationship Id="rId12" Type="http://schemas.openxmlformats.org/officeDocument/2006/relationships/hyperlink" Target="https://business.delaware.gov/os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supplier.erp.delaware.gov/psc/fn92pdesup/SUPPLIER/ERP/c/NUI_FRAMEWORK.PT_LANDINGPAGE.GBL" TargetMode="External"/><Relationship Id="rId11" Type="http://schemas.openxmlformats.org/officeDocument/2006/relationships/hyperlink" Target="https://mymarketplace.delaware.gov/vendors/procurement-contacts.shtml" TargetMode="External"/><Relationship Id="rId5" Type="http://schemas.openxmlformats.org/officeDocument/2006/relationships/hyperlink" Target="https://mymarketplace.delaware.gov/" TargetMode="External"/><Relationship Id="rId10" Type="http://schemas.openxmlformats.org/officeDocument/2006/relationships/hyperlink" Target="https://mmp.delaware.gov/Contracts" TargetMode="External"/><Relationship Id="rId4" Type="http://schemas.openxmlformats.org/officeDocument/2006/relationships/image" Target="../media/image4.png"/><Relationship Id="rId9" Type="http://schemas.openxmlformats.org/officeDocument/2006/relationships/hyperlink" Target="https://mymarketplace.delaware.gov/vendors/training.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supplier.erp.delaware.gov/psc/fn92pdesup/SUPPLIER/ERP/c/NUI_FRAMEWORK.PT_LANDINGPAGE.GBL" TargetMode="Externa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539E-818A-46C1-9109-83E1C5B939FC}"/>
              </a:ext>
            </a:extLst>
          </p:cNvPr>
          <p:cNvSpPr>
            <a:spLocks noGrp="1"/>
          </p:cNvSpPr>
          <p:nvPr>
            <p:ph type="title" idx="4294967295"/>
          </p:nvPr>
        </p:nvSpPr>
        <p:spPr>
          <a:xfrm>
            <a:off x="350041" y="1297392"/>
            <a:ext cx="2401025" cy="2540623"/>
          </a:xfrm>
        </p:spPr>
        <p:txBody>
          <a:bodyPr vert="horz" lIns="68580" tIns="34290" rIns="68580" bIns="34290" rtlCol="0" anchor="b" anchorCtr="0">
            <a:normAutofit/>
          </a:bodyPr>
          <a:lstStyle/>
          <a:p>
            <a:pPr algn="r"/>
            <a:r>
              <a:rPr lang="en-US" sz="3000" dirty="0">
                <a:solidFill>
                  <a:srgbClr val="FFFFFF"/>
                </a:solidFill>
              </a:rPr>
              <a:t> </a:t>
            </a:r>
          </a:p>
        </p:txBody>
      </p:sp>
      <p:sp>
        <p:nvSpPr>
          <p:cNvPr id="8" name="TextBox 7">
            <a:extLst>
              <a:ext uri="{FF2B5EF4-FFF2-40B4-BE49-F238E27FC236}">
                <a16:creationId xmlns:a16="http://schemas.microsoft.com/office/drawing/2014/main" id="{1CC2B652-E223-4C04-BF62-67C62E143E84}"/>
              </a:ext>
            </a:extLst>
          </p:cNvPr>
          <p:cNvSpPr txBox="1"/>
          <p:nvPr/>
        </p:nvSpPr>
        <p:spPr>
          <a:xfrm>
            <a:off x="3761703" y="1920906"/>
            <a:ext cx="5307706" cy="4159535"/>
          </a:xfrm>
          <a:prstGeom prst="rect">
            <a:avLst/>
          </a:prstGeom>
        </p:spPr>
        <p:txBody>
          <a:bodyPr vert="horz" lIns="68580" tIns="34290" rIns="68580" bIns="34290" rtlCol="0" anchor="ctr">
            <a:normAutofit/>
          </a:bodyPr>
          <a:lstStyle/>
          <a:p>
            <a:pPr fontAlgn="auto">
              <a:lnSpc>
                <a:spcPct val="90000"/>
              </a:lnSpc>
              <a:spcBef>
                <a:spcPts val="0"/>
              </a:spcBef>
              <a:spcAft>
                <a:spcPts val="450"/>
              </a:spcAft>
              <a:defRPr/>
            </a:pPr>
            <a:r>
              <a:rPr lang="en-US" sz="2800" b="1" dirty="0">
                <a:latin typeface="Calibri" panose="020F0502020204030204" pitchFamily="34" charset="0"/>
                <a:cs typeface="Calibri" panose="020F0502020204030204" pitchFamily="34" charset="0"/>
              </a:rPr>
              <a:t>MISSION</a:t>
            </a:r>
          </a:p>
          <a:p>
            <a:pPr fontAlgn="auto">
              <a:lnSpc>
                <a:spcPct val="90000"/>
              </a:lnSpc>
              <a:spcBef>
                <a:spcPts val="0"/>
              </a:spcBef>
              <a:spcAft>
                <a:spcPts val="450"/>
              </a:spcAft>
              <a:defRPr/>
            </a:pPr>
            <a:r>
              <a:rPr lang="en-US" sz="2400" dirty="0">
                <a:latin typeface="Calibri" panose="020F0502020204030204" pitchFamily="34" charset="0"/>
                <a:cs typeface="Calibri" panose="020F0502020204030204" pitchFamily="34" charset="0"/>
              </a:rPr>
              <a:t>Expand economic opportunities </a:t>
            </a:r>
            <a:r>
              <a:rPr lang="en-US" sz="2400" dirty="0">
                <a:latin typeface="Calibri" panose="020F0502020204030204" pitchFamily="34" charset="0"/>
                <a:ea typeface="Times New Roman" panose="02020603050405020304" pitchFamily="18" charset="0"/>
                <a:cs typeface="Calibri" panose="020F0502020204030204" pitchFamily="34" charset="0"/>
              </a:rPr>
              <a:t>for businesses owned by minorities, women, veterans, service-disabled veterans and individuals with disabilities, as well as businesses of a unique size, by supporting their efforts to compete for contracts with various state agencies.</a:t>
            </a:r>
            <a:endParaRPr lang="en-US"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51ABE54-249A-4693-97C5-385075B9CD61}"/>
              </a:ext>
            </a:extLst>
          </p:cNvPr>
          <p:cNvSpPr txBox="1"/>
          <p:nvPr/>
        </p:nvSpPr>
        <p:spPr>
          <a:xfrm>
            <a:off x="0" y="4788354"/>
            <a:ext cx="2925730" cy="1200329"/>
          </a:xfrm>
          <a:prstGeom prst="rect">
            <a:avLst/>
          </a:prstGeom>
          <a:noFill/>
        </p:spPr>
        <p:txBody>
          <a:bodyPr wrap="square" rtlCol="0">
            <a:spAutoFit/>
          </a:bodyPr>
          <a:lstStyle/>
          <a:p>
            <a:r>
              <a:rPr lang="en-US" dirty="0">
                <a:solidFill>
                  <a:schemeClr val="bg1"/>
                </a:solidFill>
              </a:rPr>
              <a:t>Certifying Diverse Business Enterprises and Small Business Enterprises</a:t>
            </a:r>
          </a:p>
        </p:txBody>
      </p:sp>
      <p:pic>
        <p:nvPicPr>
          <p:cNvPr id="6" name="Picture 5">
            <a:extLst>
              <a:ext uri="{FF2B5EF4-FFF2-40B4-BE49-F238E27FC236}">
                <a16:creationId xmlns:a16="http://schemas.microsoft.com/office/drawing/2014/main" id="{2B107D02-E83C-4CE5-8AEE-84B470D9A8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453" y="424777"/>
            <a:ext cx="5374500" cy="2041303"/>
          </a:xfrm>
          <a:prstGeom prst="rect">
            <a:avLst/>
          </a:prstGeom>
        </p:spPr>
      </p:pic>
      <p:pic>
        <p:nvPicPr>
          <p:cNvPr id="11" name="Picture 10">
            <a:extLst>
              <a:ext uri="{FF2B5EF4-FFF2-40B4-BE49-F238E27FC236}">
                <a16:creationId xmlns:a16="http://schemas.microsoft.com/office/drawing/2014/main" id="{D484790F-2C5E-484C-BEDC-4DC4F6EF1751}"/>
              </a:ext>
            </a:extLst>
          </p:cNvPr>
          <p:cNvPicPr>
            <a:picLocks noChangeAspect="1"/>
          </p:cNvPicPr>
          <p:nvPr/>
        </p:nvPicPr>
        <p:blipFill>
          <a:blip r:embed="rId4"/>
          <a:stretch>
            <a:fillRect/>
          </a:stretch>
        </p:blipFill>
        <p:spPr>
          <a:xfrm>
            <a:off x="350041" y="2998297"/>
            <a:ext cx="3089188" cy="120032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F1040CD-3787-5BEB-BF60-0C326D2BCE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Tree>
    <p:extLst>
      <p:ext uri="{BB962C8B-B14F-4D97-AF65-F5344CB8AC3E}">
        <p14:creationId xmlns:p14="http://schemas.microsoft.com/office/powerpoint/2010/main" val="297880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0785" y="622655"/>
            <a:ext cx="6911930" cy="523220"/>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hlinkClick r:id="rId3"/>
              </a:rPr>
              <a:t>BID DIRECTORY</a:t>
            </a:r>
            <a:r>
              <a:rPr lang="en-US" sz="2800" dirty="0">
                <a:solidFill>
                  <a:srgbClr val="002060"/>
                </a:solidFill>
                <a:latin typeface="Calibri" panose="020F0502020204030204"/>
                <a:cs typeface="+mn-cs"/>
              </a:rPr>
              <a:t>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4"/>
          <a:stretch>
            <a:fillRect/>
          </a:stretch>
        </p:blipFill>
        <p:spPr>
          <a:xfrm>
            <a:off x="476250" y="1104188"/>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cxnSp>
        <p:nvCxnSpPr>
          <p:cNvPr id="9" name="Straight Arrow Connector 8">
            <a:extLst>
              <a:ext uri="{FF2B5EF4-FFF2-40B4-BE49-F238E27FC236}">
                <a16:creationId xmlns:a16="http://schemas.microsoft.com/office/drawing/2014/main" id="{FF2F5828-A91D-D039-36D6-6A3544723BCB}"/>
              </a:ext>
            </a:extLst>
          </p:cNvPr>
          <p:cNvCxnSpPr>
            <a:cxnSpLocks/>
          </p:cNvCxnSpPr>
          <p:nvPr/>
        </p:nvCxnSpPr>
        <p:spPr>
          <a:xfrm flipH="1">
            <a:off x="6096000" y="789684"/>
            <a:ext cx="367336" cy="523220"/>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6D9ED1-A41A-0C4A-96EF-674BC5883DC0}"/>
              </a:ext>
            </a:extLst>
          </p:cNvPr>
          <p:cNvSpPr txBox="1"/>
          <p:nvPr/>
        </p:nvSpPr>
        <p:spPr>
          <a:xfrm>
            <a:off x="6463336" y="299489"/>
            <a:ext cx="2413254" cy="646331"/>
          </a:xfrm>
          <a:prstGeom prst="rect">
            <a:avLst/>
          </a:prstGeom>
          <a:noFill/>
        </p:spPr>
        <p:txBody>
          <a:bodyPr wrap="square" rtlCol="0">
            <a:spAutoFit/>
          </a:bodyPr>
          <a:lstStyle/>
          <a:p>
            <a:r>
              <a:rPr lang="en-US" b="1" dirty="0">
                <a:solidFill>
                  <a:srgbClr val="FF6600"/>
                </a:solidFill>
                <a:latin typeface="Calibri" panose="020F0502020204030204" pitchFamily="34" charset="0"/>
                <a:cs typeface="Calibri" panose="020F0502020204030204" pitchFamily="34" charset="0"/>
              </a:rPr>
              <a:t>Subscribe to receive email notifications</a:t>
            </a:r>
          </a:p>
        </p:txBody>
      </p:sp>
      <p:pic>
        <p:nvPicPr>
          <p:cNvPr id="6" name="Content Placeholder 5">
            <a:extLst>
              <a:ext uri="{FF2B5EF4-FFF2-40B4-BE49-F238E27FC236}">
                <a16:creationId xmlns:a16="http://schemas.microsoft.com/office/drawing/2014/main" id="{79A3680B-647B-2899-100A-1BB24E020806}"/>
              </a:ext>
            </a:extLst>
          </p:cNvPr>
          <p:cNvPicPr>
            <a:picLocks noGrp="1" noChangeAspect="1"/>
          </p:cNvPicPr>
          <p:nvPr>
            <p:ph sz="quarter" idx="1"/>
          </p:nvPr>
        </p:nvPicPr>
        <p:blipFill>
          <a:blip r:embed="rId5"/>
          <a:stretch>
            <a:fillRect/>
          </a:stretch>
        </p:blipFill>
        <p:spPr>
          <a:xfrm>
            <a:off x="758890" y="1463615"/>
            <a:ext cx="7543800" cy="4834523"/>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9DD90D17-ADCE-9BCA-E136-BFB424060D7C}"/>
              </a:ext>
            </a:extLst>
          </p:cNvPr>
          <p:cNvSpPr/>
          <p:nvPr/>
        </p:nvSpPr>
        <p:spPr>
          <a:xfrm>
            <a:off x="4953000" y="1828800"/>
            <a:ext cx="533400" cy="304800"/>
          </a:xfrm>
          <a:prstGeom prst="ellipse">
            <a:avLst/>
          </a:prstGeom>
          <a:noFill/>
          <a:ln w="1905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82F91AD-307F-F92E-981F-623C67AFDC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Tree>
    <p:extLst>
      <p:ext uri="{BB962C8B-B14F-4D97-AF65-F5344CB8AC3E}">
        <p14:creationId xmlns:p14="http://schemas.microsoft.com/office/powerpoint/2010/main" val="3475217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5800" y="624018"/>
            <a:ext cx="6911930" cy="523220"/>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hlinkClick r:id="rId3"/>
              </a:rPr>
              <a:t>BID NOTIFICATIONS</a:t>
            </a:r>
            <a:r>
              <a:rPr lang="en-US" sz="2800" dirty="0">
                <a:solidFill>
                  <a:srgbClr val="002060"/>
                </a:solidFill>
                <a:latin typeface="Calibri" panose="020F0502020204030204"/>
                <a:cs typeface="+mn-cs"/>
              </a:rPr>
              <a:t>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4"/>
          <a:stretch>
            <a:fillRect/>
          </a:stretch>
        </p:blipFill>
        <p:spPr>
          <a:xfrm>
            <a:off x="374904" y="1238250"/>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6" name="Content Placeholder 5">
            <a:extLst>
              <a:ext uri="{FF2B5EF4-FFF2-40B4-BE49-F238E27FC236}">
                <a16:creationId xmlns:a16="http://schemas.microsoft.com/office/drawing/2014/main" id="{E9626689-6DED-D06F-280A-49CFFE5BD4EE}"/>
              </a:ext>
            </a:extLst>
          </p:cNvPr>
          <p:cNvPicPr>
            <a:picLocks noGrp="1" noChangeAspect="1"/>
          </p:cNvPicPr>
          <p:nvPr>
            <p:ph sz="quarter" idx="1"/>
          </p:nvPr>
        </p:nvPicPr>
        <p:blipFill>
          <a:blip r:embed="rId5"/>
          <a:stretch>
            <a:fillRect/>
          </a:stretch>
        </p:blipFill>
        <p:spPr>
          <a:xfrm>
            <a:off x="411894" y="1600199"/>
            <a:ext cx="6293706" cy="3657601"/>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DEDE9BFB-741D-BBA5-F528-686DB7ECEAEB}"/>
              </a:ext>
            </a:extLst>
          </p:cNvPr>
          <p:cNvSpPr/>
          <p:nvPr/>
        </p:nvSpPr>
        <p:spPr>
          <a:xfrm>
            <a:off x="5181600" y="2952750"/>
            <a:ext cx="846589" cy="30480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6AD77A2-E2AA-B680-52AF-53943023FCCD}"/>
              </a:ext>
            </a:extLst>
          </p:cNvPr>
          <p:cNvSpPr/>
          <p:nvPr/>
        </p:nvSpPr>
        <p:spPr>
          <a:xfrm>
            <a:off x="3728271" y="2876550"/>
            <a:ext cx="1219200" cy="38100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CE9A5E1-3815-C5C5-E6B6-CC42997CAE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3" name="Picture 2">
            <a:extLst>
              <a:ext uri="{FF2B5EF4-FFF2-40B4-BE49-F238E27FC236}">
                <a16:creationId xmlns:a16="http://schemas.microsoft.com/office/drawing/2014/main" id="{626078B1-D089-8379-7AAF-B65D0F67E99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a:xfrm>
            <a:off x="4947471" y="3600452"/>
            <a:ext cx="3692193" cy="2959068"/>
          </a:xfrm>
          <a:prstGeom prst="rect">
            <a:avLst/>
          </a:prstGeom>
        </p:spPr>
      </p:pic>
      <p:sp>
        <p:nvSpPr>
          <p:cNvPr id="4" name="TextBox 3">
            <a:extLst>
              <a:ext uri="{FF2B5EF4-FFF2-40B4-BE49-F238E27FC236}">
                <a16:creationId xmlns:a16="http://schemas.microsoft.com/office/drawing/2014/main" id="{581793E4-81A9-E20C-4C72-35E7A2DA2166}"/>
              </a:ext>
            </a:extLst>
          </p:cNvPr>
          <p:cNvSpPr txBox="1"/>
          <p:nvPr/>
        </p:nvSpPr>
        <p:spPr>
          <a:xfrm>
            <a:off x="6359267" y="4343400"/>
            <a:ext cx="2022733" cy="369332"/>
          </a:xfrm>
          <a:prstGeom prst="rect">
            <a:avLst/>
          </a:prstGeom>
          <a:solidFill>
            <a:srgbClr val="FFFF00"/>
          </a:solidFill>
          <a:ln>
            <a:solidFill>
              <a:schemeClr val="tx1"/>
            </a:solidFill>
          </a:ln>
        </p:spPr>
        <p:txBody>
          <a:bodyPr wrap="square" rtlCol="0">
            <a:spAutoFit/>
          </a:bodyPr>
          <a:lstStyle/>
          <a:p>
            <a:r>
              <a:rPr lang="en-US" b="1" dirty="0"/>
              <a:t>www.unspsc.org</a:t>
            </a:r>
          </a:p>
        </p:txBody>
      </p:sp>
    </p:spTree>
    <p:extLst>
      <p:ext uri="{BB962C8B-B14F-4D97-AF65-F5344CB8AC3E}">
        <p14:creationId xmlns:p14="http://schemas.microsoft.com/office/powerpoint/2010/main" val="367964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0785" y="622655"/>
            <a:ext cx="6911930" cy="523220"/>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hlinkClick r:id="rId3"/>
              </a:rPr>
              <a:t>BID DIRECTORY</a:t>
            </a:r>
            <a:r>
              <a:rPr lang="en-US" sz="2800" dirty="0">
                <a:solidFill>
                  <a:srgbClr val="002060"/>
                </a:solidFill>
                <a:latin typeface="Calibri" panose="020F0502020204030204"/>
                <a:cs typeface="+mn-cs"/>
              </a:rPr>
              <a:t>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4"/>
          <a:stretch>
            <a:fillRect/>
          </a:stretch>
        </p:blipFill>
        <p:spPr>
          <a:xfrm>
            <a:off x="374904" y="1238250"/>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18" name="Picture 17">
            <a:extLst>
              <a:ext uri="{FF2B5EF4-FFF2-40B4-BE49-F238E27FC236}">
                <a16:creationId xmlns:a16="http://schemas.microsoft.com/office/drawing/2014/main" id="{BA517DE5-F313-0CAB-577E-1F9517EE70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26" name="Content Placeholder 25">
            <a:extLst>
              <a:ext uri="{FF2B5EF4-FFF2-40B4-BE49-F238E27FC236}">
                <a16:creationId xmlns:a16="http://schemas.microsoft.com/office/drawing/2014/main" id="{4E20A84E-87AA-F722-65F9-B81C85499B10}"/>
              </a:ext>
            </a:extLst>
          </p:cNvPr>
          <p:cNvPicPr>
            <a:picLocks noGrp="1" noChangeAspect="1"/>
          </p:cNvPicPr>
          <p:nvPr>
            <p:ph sz="quarter" idx="1"/>
          </p:nvPr>
        </p:nvPicPr>
        <p:blipFill>
          <a:blip r:embed="rId6"/>
          <a:stretch>
            <a:fillRect/>
          </a:stretch>
        </p:blipFill>
        <p:spPr>
          <a:xfrm>
            <a:off x="1056780" y="1624151"/>
            <a:ext cx="6666354" cy="4471849"/>
          </a:xfrm>
          <a:prstGeom prst="rect">
            <a:avLst/>
          </a:prstGeom>
          <a:ln>
            <a:noFill/>
          </a:ln>
          <a:effectLst>
            <a:outerShdw blurRad="292100" dist="139700" dir="2700000" algn="tl" rotWithShape="0">
              <a:srgbClr val="333333">
                <a:alpha val="65000"/>
              </a:srgbClr>
            </a:outerShdw>
          </a:effectLst>
        </p:spPr>
      </p:pic>
      <p:sp>
        <p:nvSpPr>
          <p:cNvPr id="27" name="Oval 26">
            <a:extLst>
              <a:ext uri="{FF2B5EF4-FFF2-40B4-BE49-F238E27FC236}">
                <a16:creationId xmlns:a16="http://schemas.microsoft.com/office/drawing/2014/main" id="{3E071B8F-AD30-A148-CE80-CE8D02ADB57C}"/>
              </a:ext>
            </a:extLst>
          </p:cNvPr>
          <p:cNvSpPr/>
          <p:nvPr/>
        </p:nvSpPr>
        <p:spPr>
          <a:xfrm>
            <a:off x="4191000" y="3105150"/>
            <a:ext cx="2362682" cy="400050"/>
          </a:xfrm>
          <a:prstGeom prst="ellipse">
            <a:avLst/>
          </a:prstGeom>
          <a:noFill/>
          <a:ln w="1905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807696-C54C-A761-FE47-270F5EED240D}"/>
              </a:ext>
            </a:extLst>
          </p:cNvPr>
          <p:cNvSpPr/>
          <p:nvPr/>
        </p:nvSpPr>
        <p:spPr>
          <a:xfrm>
            <a:off x="1447800" y="4419600"/>
            <a:ext cx="2057400" cy="330500"/>
          </a:xfrm>
          <a:prstGeom prst="ellipse">
            <a:avLst/>
          </a:prstGeom>
          <a:noFill/>
          <a:ln w="1905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0714DB68-B728-E35B-20B2-875313C09D4C}"/>
              </a:ext>
            </a:extLst>
          </p:cNvPr>
          <p:cNvSpPr/>
          <p:nvPr/>
        </p:nvSpPr>
        <p:spPr>
          <a:xfrm>
            <a:off x="5486400" y="5619750"/>
            <a:ext cx="1447800" cy="330500"/>
          </a:xfrm>
          <a:prstGeom prst="ellipse">
            <a:avLst/>
          </a:prstGeom>
          <a:noFill/>
          <a:ln w="1905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35F64FA-9F53-47E4-5ECA-40E4EFE1B3CA}"/>
              </a:ext>
            </a:extLst>
          </p:cNvPr>
          <p:cNvSpPr/>
          <p:nvPr/>
        </p:nvSpPr>
        <p:spPr>
          <a:xfrm>
            <a:off x="1420866" y="3810001"/>
            <a:ext cx="2057400" cy="330500"/>
          </a:xfrm>
          <a:prstGeom prst="ellipse">
            <a:avLst/>
          </a:prstGeom>
          <a:noFill/>
          <a:ln w="1905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41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5800" y="704851"/>
            <a:ext cx="7396415" cy="523220"/>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hlinkClick r:id="rId3"/>
              </a:rPr>
              <a:t>CONTRACTS DIRECTORY</a:t>
            </a:r>
            <a:r>
              <a:rPr lang="en-US" sz="2800" dirty="0">
                <a:solidFill>
                  <a:srgbClr val="002060"/>
                </a:solidFill>
                <a:latin typeface="Calibri" panose="020F0502020204030204"/>
                <a:cs typeface="+mn-cs"/>
              </a:rPr>
              <a:t>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4"/>
          <a:stretch>
            <a:fillRect/>
          </a:stretch>
        </p:blipFill>
        <p:spPr>
          <a:xfrm>
            <a:off x="431132" y="1175618"/>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6280378" y="2312957"/>
            <a:ext cx="2158431"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8" name="Picture 7">
            <a:extLst>
              <a:ext uri="{FF2B5EF4-FFF2-40B4-BE49-F238E27FC236}">
                <a16:creationId xmlns:a16="http://schemas.microsoft.com/office/drawing/2014/main" id="{C7A581D7-A539-9202-9707-AB30992503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4" name="Picture 3">
            <a:extLst>
              <a:ext uri="{FF2B5EF4-FFF2-40B4-BE49-F238E27FC236}">
                <a16:creationId xmlns:a16="http://schemas.microsoft.com/office/drawing/2014/main" id="{AD514D87-F6C6-356E-B004-6621BE354ADF}"/>
              </a:ext>
            </a:extLst>
          </p:cNvPr>
          <p:cNvPicPr>
            <a:picLocks noChangeAspect="1"/>
          </p:cNvPicPr>
          <p:nvPr/>
        </p:nvPicPr>
        <p:blipFill>
          <a:blip r:embed="rId6"/>
          <a:stretch>
            <a:fillRect/>
          </a:stretch>
        </p:blipFill>
        <p:spPr>
          <a:xfrm>
            <a:off x="1113097" y="1474227"/>
            <a:ext cx="7325712" cy="4678922"/>
          </a:xfrm>
          <a:prstGeom prst="rect">
            <a:avLst/>
          </a:prstGeom>
        </p:spPr>
      </p:pic>
      <p:sp>
        <p:nvSpPr>
          <p:cNvPr id="5" name="Oval 4">
            <a:extLst>
              <a:ext uri="{FF2B5EF4-FFF2-40B4-BE49-F238E27FC236}">
                <a16:creationId xmlns:a16="http://schemas.microsoft.com/office/drawing/2014/main" id="{95660682-DE64-0C47-7465-EC9F37411645}"/>
              </a:ext>
            </a:extLst>
          </p:cNvPr>
          <p:cNvSpPr/>
          <p:nvPr/>
        </p:nvSpPr>
        <p:spPr>
          <a:xfrm>
            <a:off x="1113097" y="1698838"/>
            <a:ext cx="1371600" cy="365082"/>
          </a:xfrm>
          <a:prstGeom prst="ellipse">
            <a:avLst/>
          </a:prstGeom>
          <a:noFill/>
          <a:ln w="1905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281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0784" y="489304"/>
            <a:ext cx="7396415"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CONTRACT DETAILS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533059" y="927956"/>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6280378" y="2312957"/>
            <a:ext cx="2158431"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sp>
        <p:nvSpPr>
          <p:cNvPr id="7" name="TextBox 6">
            <a:extLst>
              <a:ext uri="{FF2B5EF4-FFF2-40B4-BE49-F238E27FC236}">
                <a16:creationId xmlns:a16="http://schemas.microsoft.com/office/drawing/2014/main" id="{A4BECB0B-DB2F-0006-7946-006E1062EDAA}"/>
              </a:ext>
            </a:extLst>
          </p:cNvPr>
          <p:cNvSpPr txBox="1"/>
          <p:nvPr/>
        </p:nvSpPr>
        <p:spPr>
          <a:xfrm>
            <a:off x="680784" y="2667000"/>
            <a:ext cx="1452816" cy="369332"/>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A8B8EE69-BA61-9D50-3408-41FFFB50BDDB}"/>
              </a:ext>
            </a:extLst>
          </p:cNvPr>
          <p:cNvSpPr txBox="1"/>
          <p:nvPr/>
        </p:nvSpPr>
        <p:spPr>
          <a:xfrm>
            <a:off x="7794792" y="6052306"/>
            <a:ext cx="1044407" cy="400110"/>
          </a:xfrm>
          <a:prstGeom prst="rect">
            <a:avLst/>
          </a:prstGeom>
          <a:noFill/>
        </p:spPr>
        <p:txBody>
          <a:bodyPr wrap="square" rtlCol="0">
            <a:spAutoFit/>
          </a:bodyPr>
          <a:lstStyle/>
          <a:p>
            <a:pPr algn="ctr"/>
            <a:r>
              <a:rPr lang="en-US" sz="1000" dirty="0">
                <a:solidFill>
                  <a:schemeClr val="bg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Bookmarkable Link</a:t>
            </a:r>
            <a:r>
              <a:rPr lang="en-US" sz="1000" dirty="0">
                <a:solidFill>
                  <a:schemeClr val="bg1"/>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557299C7-07DE-BE7E-4C5D-357DC1107B1D}"/>
              </a:ext>
            </a:extLst>
          </p:cNvPr>
          <p:cNvPicPr>
            <a:picLocks noChangeAspect="1"/>
          </p:cNvPicPr>
          <p:nvPr/>
        </p:nvPicPr>
        <p:blipFill>
          <a:blip r:embed="rId5"/>
          <a:stretch>
            <a:fillRect/>
          </a:stretch>
        </p:blipFill>
        <p:spPr>
          <a:xfrm>
            <a:off x="1386975" y="1219199"/>
            <a:ext cx="6077515" cy="533399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FFDE5EB-30C7-FF86-BB82-35748D80A0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cxnSp>
        <p:nvCxnSpPr>
          <p:cNvPr id="18" name="Straight Arrow Connector 17">
            <a:extLst>
              <a:ext uri="{FF2B5EF4-FFF2-40B4-BE49-F238E27FC236}">
                <a16:creationId xmlns:a16="http://schemas.microsoft.com/office/drawing/2014/main" id="{98747455-DAD4-ECC5-92B0-B3B6DCF82127}"/>
              </a:ext>
            </a:extLst>
          </p:cNvPr>
          <p:cNvCxnSpPr>
            <a:cxnSpLocks/>
          </p:cNvCxnSpPr>
          <p:nvPr/>
        </p:nvCxnSpPr>
        <p:spPr>
          <a:xfrm flipH="1">
            <a:off x="7045390" y="2521935"/>
            <a:ext cx="838200" cy="0"/>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8199FF-948C-72F0-D853-2DD5FA50D7C6}"/>
              </a:ext>
            </a:extLst>
          </p:cNvPr>
          <p:cNvCxnSpPr>
            <a:cxnSpLocks/>
          </p:cNvCxnSpPr>
          <p:nvPr/>
        </p:nvCxnSpPr>
        <p:spPr>
          <a:xfrm>
            <a:off x="6285043" y="4953000"/>
            <a:ext cx="0" cy="1034266"/>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7D1DF1-A9F2-8BD6-C77D-808E5324D28D}"/>
              </a:ext>
            </a:extLst>
          </p:cNvPr>
          <p:cNvCxnSpPr>
            <a:cxnSpLocks/>
          </p:cNvCxnSpPr>
          <p:nvPr/>
        </p:nvCxnSpPr>
        <p:spPr>
          <a:xfrm>
            <a:off x="306316" y="4495800"/>
            <a:ext cx="893872" cy="0"/>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06990B6-DA5F-47EE-5A64-0B9A98E54F33}"/>
              </a:ext>
            </a:extLst>
          </p:cNvPr>
          <p:cNvCxnSpPr>
            <a:cxnSpLocks/>
          </p:cNvCxnSpPr>
          <p:nvPr/>
        </p:nvCxnSpPr>
        <p:spPr>
          <a:xfrm>
            <a:off x="306316" y="5334000"/>
            <a:ext cx="893872" cy="0"/>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9E2FB5-993A-DDC4-33C9-BB66169DEB22}"/>
              </a:ext>
            </a:extLst>
          </p:cNvPr>
          <p:cNvCxnSpPr>
            <a:cxnSpLocks/>
          </p:cNvCxnSpPr>
          <p:nvPr/>
        </p:nvCxnSpPr>
        <p:spPr>
          <a:xfrm flipH="1">
            <a:off x="4210107" y="2514600"/>
            <a:ext cx="965273" cy="0"/>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22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0785" y="622655"/>
            <a:ext cx="6911930"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SPEND RANGES 1 &amp; 2 – </a:t>
            </a:r>
            <a:r>
              <a:rPr lang="en-US" sz="2800" b="1" dirty="0">
                <a:solidFill>
                  <a:srgbClr val="002060"/>
                </a:solidFill>
                <a:highlight>
                  <a:srgbClr val="FFFF00"/>
                </a:highlight>
                <a:latin typeface="Calibri" panose="020F0502020204030204"/>
                <a:cs typeface="+mn-cs"/>
              </a:rPr>
              <a:t>NOT ADVERTISED!</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74904" y="1238250"/>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9" name="Picture 8">
            <a:extLst>
              <a:ext uri="{FF2B5EF4-FFF2-40B4-BE49-F238E27FC236}">
                <a16:creationId xmlns:a16="http://schemas.microsoft.com/office/drawing/2014/main" id="{FCB08948-6522-E8DF-5A14-C4650F591F73}"/>
              </a:ext>
            </a:extLst>
          </p:cNvPr>
          <p:cNvPicPr>
            <a:picLocks noChangeAspect="1"/>
          </p:cNvPicPr>
          <p:nvPr/>
        </p:nvPicPr>
        <p:blipFill>
          <a:blip r:embed="rId4"/>
          <a:stretch>
            <a:fillRect/>
          </a:stretch>
        </p:blipFill>
        <p:spPr>
          <a:xfrm>
            <a:off x="950379" y="1862691"/>
            <a:ext cx="7243241" cy="3955001"/>
          </a:xfrm>
          <a:prstGeom prst="rect">
            <a:avLst/>
          </a:prstGeom>
          <a:ln>
            <a:noFill/>
          </a:ln>
          <a:effectLst>
            <a:outerShdw blurRad="292100" dist="139700" dir="2700000" algn="tl" rotWithShape="0">
              <a:srgbClr val="333333">
                <a:alpha val="65000"/>
              </a:srgbClr>
            </a:outerShdw>
          </a:effectLst>
        </p:spPr>
      </p:pic>
      <p:sp>
        <p:nvSpPr>
          <p:cNvPr id="11" name="Oval 10">
            <a:extLst>
              <a:ext uri="{FF2B5EF4-FFF2-40B4-BE49-F238E27FC236}">
                <a16:creationId xmlns:a16="http://schemas.microsoft.com/office/drawing/2014/main" id="{84AC7392-B2A5-22BD-4F21-404C34105E08}"/>
              </a:ext>
            </a:extLst>
          </p:cNvPr>
          <p:cNvSpPr/>
          <p:nvPr/>
        </p:nvSpPr>
        <p:spPr>
          <a:xfrm>
            <a:off x="3412724" y="2971800"/>
            <a:ext cx="1752600" cy="45720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DF13AC1-E476-4D16-95A6-46F0A2048917}"/>
              </a:ext>
            </a:extLst>
          </p:cNvPr>
          <p:cNvSpPr/>
          <p:nvPr/>
        </p:nvSpPr>
        <p:spPr>
          <a:xfrm>
            <a:off x="3412724" y="4080909"/>
            <a:ext cx="1752600" cy="45720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B3F92AA-9DBB-C631-F423-9A5E28F67E88}"/>
              </a:ext>
            </a:extLst>
          </p:cNvPr>
          <p:cNvSpPr/>
          <p:nvPr/>
        </p:nvSpPr>
        <p:spPr>
          <a:xfrm>
            <a:off x="3412724" y="5190018"/>
            <a:ext cx="1752600" cy="45720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631735F-0D89-34FD-298F-11824D775D95}"/>
              </a:ext>
            </a:extLst>
          </p:cNvPr>
          <p:cNvSpPr/>
          <p:nvPr/>
        </p:nvSpPr>
        <p:spPr>
          <a:xfrm>
            <a:off x="5658910" y="2971800"/>
            <a:ext cx="1752600" cy="45720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EF39C2E-370B-E94F-15CF-55381F9CD752}"/>
              </a:ext>
            </a:extLst>
          </p:cNvPr>
          <p:cNvSpPr/>
          <p:nvPr/>
        </p:nvSpPr>
        <p:spPr>
          <a:xfrm>
            <a:off x="5715000" y="4117230"/>
            <a:ext cx="1752600" cy="45720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F4088B9F-AA22-C78C-8C13-C564906125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Tree>
    <p:extLst>
      <p:ext uri="{BB962C8B-B14F-4D97-AF65-F5344CB8AC3E}">
        <p14:creationId xmlns:p14="http://schemas.microsoft.com/office/powerpoint/2010/main" val="1128428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A15D08-DBF5-7A71-4484-3D0261E2D72F}"/>
              </a:ext>
            </a:extLst>
          </p:cNvPr>
          <p:cNvSpPr>
            <a:spLocks noGrp="1"/>
          </p:cNvSpPr>
          <p:nvPr>
            <p:ph type="body" idx="1"/>
          </p:nvPr>
        </p:nvSpPr>
        <p:spPr>
          <a:xfrm>
            <a:off x="593979" y="2438399"/>
            <a:ext cx="3733800" cy="762000"/>
          </a:xfrm>
        </p:spPr>
        <p:txBody>
          <a:bodyPr/>
          <a:lstStyle/>
          <a:p>
            <a:r>
              <a:rPr lang="en-US" dirty="0">
                <a:solidFill>
                  <a:schemeClr val="tx1"/>
                </a:solidFill>
                <a:latin typeface="Calibri" panose="020F0502020204030204" pitchFamily="34" charset="0"/>
                <a:cs typeface="Calibri" panose="020F0502020204030204" pitchFamily="34" charset="0"/>
              </a:rPr>
              <a:t>Range 1: Open Market</a:t>
            </a:r>
          </a:p>
        </p:txBody>
      </p:sp>
      <p:sp>
        <p:nvSpPr>
          <p:cNvPr id="4" name="Text Placeholder 3">
            <a:extLst>
              <a:ext uri="{FF2B5EF4-FFF2-40B4-BE49-F238E27FC236}">
                <a16:creationId xmlns:a16="http://schemas.microsoft.com/office/drawing/2014/main" id="{8C187603-FE9A-CA4C-35C9-382A1DE94FAC}"/>
              </a:ext>
            </a:extLst>
          </p:cNvPr>
          <p:cNvSpPr>
            <a:spLocks noGrp="1"/>
          </p:cNvSpPr>
          <p:nvPr>
            <p:ph type="body" sz="half" idx="3"/>
          </p:nvPr>
        </p:nvSpPr>
        <p:spPr>
          <a:xfrm>
            <a:off x="4806116" y="2397811"/>
            <a:ext cx="3733800" cy="762000"/>
          </a:xfrm>
        </p:spPr>
        <p:txBody>
          <a:bodyPr/>
          <a:lstStyle/>
          <a:p>
            <a:r>
              <a:rPr lang="en-US" dirty="0">
                <a:solidFill>
                  <a:schemeClr val="tx1"/>
                </a:solidFill>
                <a:latin typeface="Calibri" panose="020F0502020204030204" pitchFamily="34" charset="0"/>
                <a:cs typeface="Calibri" panose="020F0502020204030204" pitchFamily="34" charset="0"/>
              </a:rPr>
              <a:t>Range 2: Three Quotes</a:t>
            </a:r>
          </a:p>
        </p:txBody>
      </p:sp>
      <p:sp>
        <p:nvSpPr>
          <p:cNvPr id="6" name="Content Placeholder 5">
            <a:extLst>
              <a:ext uri="{FF2B5EF4-FFF2-40B4-BE49-F238E27FC236}">
                <a16:creationId xmlns:a16="http://schemas.microsoft.com/office/drawing/2014/main" id="{CCA9B956-83BD-08A4-ACB1-42C8E9143484}"/>
              </a:ext>
            </a:extLst>
          </p:cNvPr>
          <p:cNvSpPr>
            <a:spLocks noGrp="1"/>
          </p:cNvSpPr>
          <p:nvPr>
            <p:ph sz="half" idx="2"/>
          </p:nvPr>
        </p:nvSpPr>
        <p:spPr>
          <a:xfrm>
            <a:off x="1051601" y="3429000"/>
            <a:ext cx="3733800" cy="3886200"/>
          </a:xfrm>
        </p:spPr>
        <p:txBody>
          <a:bodyPr/>
          <a:lstStyle/>
          <a:p>
            <a:r>
              <a:rPr lang="en-US" sz="2400" dirty="0">
                <a:latin typeface="Calibri" panose="020F0502020204030204" pitchFamily="34" charset="0"/>
                <a:cs typeface="Calibri" panose="020F0502020204030204" pitchFamily="34" charset="0"/>
              </a:rPr>
              <a:t>Direct Marketing</a:t>
            </a:r>
          </a:p>
          <a:p>
            <a:r>
              <a:rPr lang="en-US" sz="2400" dirty="0">
                <a:latin typeface="Calibri" panose="020F0502020204030204" pitchFamily="34" charset="0"/>
                <a:cs typeface="Calibri" panose="020F0502020204030204" pitchFamily="34" charset="0"/>
              </a:rPr>
              <a:t>Build Relationship</a:t>
            </a:r>
          </a:p>
          <a:p>
            <a:r>
              <a:rPr lang="en-US" sz="2400" dirty="0">
                <a:latin typeface="Calibri" panose="020F0502020204030204" pitchFamily="34" charset="0"/>
                <a:cs typeface="Calibri" panose="020F0502020204030204" pitchFamily="34" charset="0"/>
              </a:rPr>
              <a:t>Agency Plans</a:t>
            </a:r>
          </a:p>
          <a:p>
            <a:r>
              <a:rPr lang="en-US" sz="2400" dirty="0">
                <a:latin typeface="Calibri" panose="020F0502020204030204" pitchFamily="34" charset="0"/>
                <a:cs typeface="Calibri" panose="020F0502020204030204" pitchFamily="34" charset="0"/>
              </a:rPr>
              <a:t>Vendor Events</a:t>
            </a:r>
          </a:p>
          <a:p>
            <a:endParaRPr lang="en-US" dirty="0"/>
          </a:p>
        </p:txBody>
      </p:sp>
      <p:sp>
        <p:nvSpPr>
          <p:cNvPr id="7" name="Content Placeholder 6">
            <a:extLst>
              <a:ext uri="{FF2B5EF4-FFF2-40B4-BE49-F238E27FC236}">
                <a16:creationId xmlns:a16="http://schemas.microsoft.com/office/drawing/2014/main" id="{65979B1D-6F67-05D5-7B49-FD137123CC39}"/>
              </a:ext>
            </a:extLst>
          </p:cNvPr>
          <p:cNvSpPr>
            <a:spLocks noGrp="1"/>
          </p:cNvSpPr>
          <p:nvPr>
            <p:ph sz="half" idx="4"/>
          </p:nvPr>
        </p:nvSpPr>
        <p:spPr>
          <a:xfrm>
            <a:off x="4785401" y="3429000"/>
            <a:ext cx="3733800" cy="3886200"/>
          </a:xfrm>
        </p:spPr>
        <p:txBody>
          <a:bodyPr>
            <a:normAutofit/>
          </a:bodyPr>
          <a:lstStyle/>
          <a:p>
            <a:r>
              <a:rPr lang="en-US" sz="2400" dirty="0">
                <a:latin typeface="Calibri" panose="020F0502020204030204" pitchFamily="34" charset="0"/>
                <a:cs typeface="Calibri" panose="020F0502020204030204" pitchFamily="34" charset="0"/>
              </a:rPr>
              <a:t>OSD Certification</a:t>
            </a:r>
          </a:p>
          <a:p>
            <a:r>
              <a:rPr lang="en-US" sz="2400" dirty="0">
                <a:latin typeface="Calibri" panose="020F0502020204030204" pitchFamily="34" charset="0"/>
                <a:cs typeface="Calibri" panose="020F0502020204030204" pitchFamily="34" charset="0"/>
              </a:rPr>
              <a:t>Agency Plans</a:t>
            </a:r>
          </a:p>
          <a:p>
            <a:r>
              <a:rPr lang="en-US" sz="2400" dirty="0">
                <a:latin typeface="Calibri" panose="020F0502020204030204" pitchFamily="34" charset="0"/>
                <a:cs typeface="Calibri" panose="020F0502020204030204" pitchFamily="34" charset="0"/>
              </a:rPr>
              <a:t>Negotiations Encouraged</a:t>
            </a:r>
          </a:p>
          <a:p>
            <a:r>
              <a:rPr lang="en-US" sz="2400" dirty="0">
                <a:latin typeface="Calibri" panose="020F0502020204030204" pitchFamily="34" charset="0"/>
                <a:cs typeface="Calibri" panose="020F0502020204030204" pitchFamily="34" charset="0"/>
              </a:rPr>
              <a:t>Research Pricing</a:t>
            </a:r>
          </a:p>
        </p:txBody>
      </p:sp>
      <p:pic>
        <p:nvPicPr>
          <p:cNvPr id="8" name="Picture 7">
            <a:extLst>
              <a:ext uri="{FF2B5EF4-FFF2-40B4-BE49-F238E27FC236}">
                <a16:creationId xmlns:a16="http://schemas.microsoft.com/office/drawing/2014/main" id="{6BB72A60-30B3-1DF1-43B1-A04C0D29F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
        <p:nvSpPr>
          <p:cNvPr id="9" name="TextBox 8">
            <a:extLst>
              <a:ext uri="{FF2B5EF4-FFF2-40B4-BE49-F238E27FC236}">
                <a16:creationId xmlns:a16="http://schemas.microsoft.com/office/drawing/2014/main" id="{D3CCBFEF-936B-F43D-FFB2-B374B5DF137E}"/>
              </a:ext>
            </a:extLst>
          </p:cNvPr>
          <p:cNvSpPr txBox="1"/>
          <p:nvPr/>
        </p:nvSpPr>
        <p:spPr>
          <a:xfrm>
            <a:off x="680785" y="622655"/>
            <a:ext cx="6911930"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UNDER-THRESHOLD PURCHASES </a:t>
            </a:r>
          </a:p>
        </p:txBody>
      </p:sp>
      <p:pic>
        <p:nvPicPr>
          <p:cNvPr id="10" name="Picture 9">
            <a:extLst>
              <a:ext uri="{FF2B5EF4-FFF2-40B4-BE49-F238E27FC236}">
                <a16:creationId xmlns:a16="http://schemas.microsoft.com/office/drawing/2014/main" id="{D303F8F1-43A2-DB32-2444-1D70B2E8AA3F}"/>
              </a:ext>
            </a:extLst>
          </p:cNvPr>
          <p:cNvPicPr>
            <a:picLocks noChangeAspect="1"/>
          </p:cNvPicPr>
          <p:nvPr/>
        </p:nvPicPr>
        <p:blipFill>
          <a:blip r:embed="rId4"/>
          <a:stretch>
            <a:fillRect/>
          </a:stretch>
        </p:blipFill>
        <p:spPr>
          <a:xfrm>
            <a:off x="374904" y="1050811"/>
            <a:ext cx="7905750" cy="400050"/>
          </a:xfrm>
          <a:prstGeom prst="rect">
            <a:avLst/>
          </a:prstGeom>
        </p:spPr>
      </p:pic>
      <p:sp>
        <p:nvSpPr>
          <p:cNvPr id="2" name="TextBox 1">
            <a:extLst>
              <a:ext uri="{FF2B5EF4-FFF2-40B4-BE49-F238E27FC236}">
                <a16:creationId xmlns:a16="http://schemas.microsoft.com/office/drawing/2014/main" id="{E82F4350-5B34-00FC-B6E6-0AD3F4F0DC18}"/>
              </a:ext>
            </a:extLst>
          </p:cNvPr>
          <p:cNvSpPr txBox="1"/>
          <p:nvPr/>
        </p:nvSpPr>
        <p:spPr>
          <a:xfrm>
            <a:off x="558468" y="1435654"/>
            <a:ext cx="7823532" cy="1200329"/>
          </a:xfrm>
          <a:prstGeom prst="rect">
            <a:avLst/>
          </a:prstGeom>
          <a:noFill/>
        </p:spPr>
        <p:txBody>
          <a:bodyPr wrap="square" rtlCol="0">
            <a:spAutoFit/>
          </a:bodyPr>
          <a:lstStyle/>
          <a:p>
            <a:pPr fontAlgn="base">
              <a:spcBef>
                <a:spcPct val="0"/>
              </a:spcBef>
              <a:spcAft>
                <a:spcPct val="0"/>
              </a:spcAft>
              <a:buClr>
                <a:srgbClr val="FF6600"/>
              </a:buClr>
              <a:buSzTx/>
              <a:defRPr/>
            </a:pPr>
            <a:r>
              <a:rPr kumimoji="0" lang="en-US" sz="2400" b="0" i="0" u="none" strike="noStrike" kern="1200" cap="none" spc="0" normalizeH="0" baseline="0" noProof="0" dirty="0">
                <a:ln>
                  <a:noFill/>
                </a:ln>
                <a:solidFill>
                  <a:srgbClr val="FF6600"/>
                </a:solidFill>
                <a:effectLst/>
                <a:uLnTx/>
                <a:uFillTx/>
                <a:latin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Statutes governing smaller purchases can be less restrictive.</a:t>
            </a:r>
          </a:p>
          <a:p>
            <a:pPr fontAlgn="base">
              <a:spcBef>
                <a:spcPct val="0"/>
              </a:spcBef>
              <a:spcAft>
                <a:spcPct val="0"/>
              </a:spcAft>
              <a:buClr>
                <a:srgbClr val="FF6600"/>
              </a:buClr>
              <a:buSzTx/>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fontAlgn="base">
              <a:spcBef>
                <a:spcPct val="0"/>
              </a:spcBef>
              <a:spcAft>
                <a:spcPct val="0"/>
              </a:spcAft>
              <a:buClr>
                <a:srgbClr val="FF6600"/>
              </a:buClr>
              <a:buSzTx/>
              <a:defRPr/>
            </a:pPr>
            <a:r>
              <a:rPr kumimoji="0" lang="en-US" sz="2400" b="0" i="0" u="none" strike="noStrike" kern="1200" cap="none" spc="0" normalizeH="0" baseline="0" noProof="0" dirty="0">
                <a:ln>
                  <a:noFill/>
                </a:ln>
                <a:solidFill>
                  <a:srgbClr val="FF6600"/>
                </a:solidFill>
                <a:effectLst/>
                <a:uLnTx/>
                <a:uFillTx/>
                <a:latin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Buyers have more options in seeking a responsible supplier.</a:t>
            </a:r>
          </a:p>
        </p:txBody>
      </p:sp>
    </p:spTree>
    <p:extLst>
      <p:ext uri="{BB962C8B-B14F-4D97-AF65-F5344CB8AC3E}">
        <p14:creationId xmlns:p14="http://schemas.microsoft.com/office/powerpoint/2010/main" val="185130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17878" y="599000"/>
            <a:ext cx="7566742" cy="523220"/>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hlinkClick r:id="rId3"/>
              </a:rPr>
              <a:t>OPEN DATA PORTAL</a:t>
            </a:r>
            <a:r>
              <a:rPr lang="en-US" sz="2800" dirty="0">
                <a:solidFill>
                  <a:srgbClr val="002060"/>
                </a:solidFill>
                <a:latin typeface="Calibri" panose="020F0502020204030204"/>
                <a:cs typeface="+mn-cs"/>
              </a:rPr>
              <a:t>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4"/>
          <a:stretch>
            <a:fillRect/>
          </a:stretch>
        </p:blipFill>
        <p:spPr>
          <a:xfrm>
            <a:off x="478532" y="1177388"/>
            <a:ext cx="5929313" cy="300038"/>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029200" y="2571751"/>
            <a:ext cx="2400300" cy="2331289"/>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US" sz="1950" dirty="0"/>
          </a:p>
        </p:txBody>
      </p:sp>
      <p:pic>
        <p:nvPicPr>
          <p:cNvPr id="7" name="Content Placeholder 6">
            <a:extLst>
              <a:ext uri="{FF2B5EF4-FFF2-40B4-BE49-F238E27FC236}">
                <a16:creationId xmlns:a16="http://schemas.microsoft.com/office/drawing/2014/main" id="{E504F890-5AB3-02FC-1E6D-3460DAEE9D50}"/>
              </a:ext>
            </a:extLst>
          </p:cNvPr>
          <p:cNvPicPr>
            <a:picLocks noGrp="1" noChangeAspect="1"/>
          </p:cNvPicPr>
          <p:nvPr>
            <p:ph sz="quarter" idx="1"/>
          </p:nvPr>
        </p:nvPicPr>
        <p:blipFill>
          <a:blip r:embed="rId5" cstate="screen">
            <a:extLst>
              <a:ext uri="{28A0092B-C50C-407E-A947-70E740481C1C}">
                <a14:useLocalDpi xmlns:a14="http://schemas.microsoft.com/office/drawing/2010/main"/>
              </a:ext>
            </a:extLst>
          </a:blip>
          <a:stretch>
            <a:fillRect/>
          </a:stretch>
        </p:blipFill>
        <p:spPr>
          <a:xfrm>
            <a:off x="3195946" y="1532474"/>
            <a:ext cx="4988674" cy="2658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6CD0EB92-CE09-B33D-16D9-C1011B7517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61414" y="4246638"/>
            <a:ext cx="1891292" cy="1833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76393FF1-56C5-2C2A-A60B-DFA710F5EAE8}"/>
              </a:ext>
            </a:extLst>
          </p:cNvPr>
          <p:cNvSpPr txBox="1"/>
          <p:nvPr/>
        </p:nvSpPr>
        <p:spPr>
          <a:xfrm>
            <a:off x="152400" y="2895293"/>
            <a:ext cx="4570890" cy="2031325"/>
          </a:xfrm>
          <a:prstGeom prst="rect">
            <a:avLst/>
          </a:prstGeom>
          <a:noFill/>
        </p:spPr>
        <p:txBody>
          <a:bodyPr wrap="square">
            <a:spAutoFit/>
          </a:bodyPr>
          <a:lstStyle/>
          <a:p>
            <a:r>
              <a:rPr lang="en-US" b="1" dirty="0"/>
              <a:t>Who</a:t>
            </a:r>
            <a:r>
              <a:rPr lang="en-US" dirty="0"/>
              <a:t> is buying?  </a:t>
            </a:r>
          </a:p>
          <a:p>
            <a:endParaRPr lang="en-US" dirty="0"/>
          </a:p>
          <a:p>
            <a:r>
              <a:rPr lang="en-US" b="1" dirty="0"/>
              <a:t>What</a:t>
            </a:r>
            <a:r>
              <a:rPr lang="en-US" dirty="0"/>
              <a:t> is being purchased? </a:t>
            </a:r>
          </a:p>
          <a:p>
            <a:endParaRPr lang="en-US" dirty="0"/>
          </a:p>
          <a:p>
            <a:r>
              <a:rPr lang="en-US" b="1" dirty="0"/>
              <a:t>When</a:t>
            </a:r>
            <a:r>
              <a:rPr lang="en-US" dirty="0"/>
              <a:t> are they buying?</a:t>
            </a:r>
          </a:p>
          <a:p>
            <a:endParaRPr lang="en-US" dirty="0"/>
          </a:p>
          <a:p>
            <a:r>
              <a:rPr lang="en-US" b="1" dirty="0"/>
              <a:t>How much </a:t>
            </a:r>
            <a:r>
              <a:rPr lang="en-US" dirty="0"/>
              <a:t>are they spending?</a:t>
            </a:r>
          </a:p>
        </p:txBody>
      </p:sp>
      <p:sp>
        <p:nvSpPr>
          <p:cNvPr id="6" name="TextBox 5">
            <a:extLst>
              <a:ext uri="{FF2B5EF4-FFF2-40B4-BE49-F238E27FC236}">
                <a16:creationId xmlns:a16="http://schemas.microsoft.com/office/drawing/2014/main" id="{63D6BED5-0F2A-1BB7-63E1-601659BABF8A}"/>
              </a:ext>
            </a:extLst>
          </p:cNvPr>
          <p:cNvSpPr txBox="1"/>
          <p:nvPr/>
        </p:nvSpPr>
        <p:spPr>
          <a:xfrm>
            <a:off x="3195946" y="5792276"/>
            <a:ext cx="3514779" cy="338554"/>
          </a:xfrm>
          <a:prstGeom prst="rect">
            <a:avLst/>
          </a:prstGeom>
          <a:noFill/>
        </p:spPr>
        <p:txBody>
          <a:bodyPr wrap="square">
            <a:spAutoFit/>
          </a:bodyPr>
          <a:lstStyle/>
          <a:p>
            <a:pPr algn="ctr"/>
            <a:r>
              <a:rPr lang="en-US" sz="1600" dirty="0">
                <a:latin typeface="Calibri" panose="020F0502020204030204" pitchFamily="34" charset="0"/>
                <a:cs typeface="Calibri" panose="020F0502020204030204" pitchFamily="34" charset="0"/>
                <a:hlinkClick r:id="rId7"/>
              </a:rPr>
              <a:t>https://opencheckbook.delaware.gov</a:t>
            </a:r>
            <a:endParaRPr lang="en-US" sz="1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8785F71-50F4-00A5-F7F3-867E86A3FF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Tree>
    <p:extLst>
      <p:ext uri="{BB962C8B-B14F-4D97-AF65-F5344CB8AC3E}">
        <p14:creationId xmlns:p14="http://schemas.microsoft.com/office/powerpoint/2010/main" val="9148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751576" y="462515"/>
            <a:ext cx="7701215"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OPEN DATA PORTAL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619125" y="884171"/>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4" name="Picture 3">
            <a:extLst>
              <a:ext uri="{FF2B5EF4-FFF2-40B4-BE49-F238E27FC236}">
                <a16:creationId xmlns:a16="http://schemas.microsoft.com/office/drawing/2014/main" id="{F0695BA6-A3DA-2F31-157B-5D0B6AE5330D}"/>
              </a:ext>
            </a:extLst>
          </p:cNvPr>
          <p:cNvPicPr>
            <a:picLocks noChangeAspect="1"/>
          </p:cNvPicPr>
          <p:nvPr/>
        </p:nvPicPr>
        <p:blipFill>
          <a:blip r:embed="rId4"/>
          <a:stretch>
            <a:fillRect/>
          </a:stretch>
        </p:blipFill>
        <p:spPr>
          <a:xfrm>
            <a:off x="1066800" y="1194007"/>
            <a:ext cx="6231968" cy="512980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AC86D24-66CA-8DF8-D206-1D3EB8251E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8" name="Picture 7">
            <a:extLst>
              <a:ext uri="{FF2B5EF4-FFF2-40B4-BE49-F238E27FC236}">
                <a16:creationId xmlns:a16="http://schemas.microsoft.com/office/drawing/2014/main" id="{8955CEB0-56E3-9910-D684-2E43A48216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0200" y="2834425"/>
            <a:ext cx="3429000" cy="11815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0526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721392" y="590550"/>
            <a:ext cx="7701215" cy="523220"/>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hlinkClick r:id="rId3"/>
              </a:rPr>
              <a:t>PROCUREMENT CONTACT LIST</a:t>
            </a:r>
            <a:r>
              <a:rPr lang="en-US" sz="2800" dirty="0">
                <a:solidFill>
                  <a:srgbClr val="002060"/>
                </a:solidFill>
                <a:latin typeface="Calibri" panose="020F0502020204030204"/>
                <a:cs typeface="+mn-cs"/>
              </a:rPr>
              <a:t>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4"/>
          <a:stretch>
            <a:fillRect/>
          </a:stretch>
        </p:blipFill>
        <p:spPr>
          <a:xfrm>
            <a:off x="534786" y="1063565"/>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11" name="Picture 10">
            <a:extLst>
              <a:ext uri="{FF2B5EF4-FFF2-40B4-BE49-F238E27FC236}">
                <a16:creationId xmlns:a16="http://schemas.microsoft.com/office/drawing/2014/main" id="{2432FFF5-D43D-ACE4-5D4F-21872FB6DA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5" name="Picture 4">
            <a:extLst>
              <a:ext uri="{FF2B5EF4-FFF2-40B4-BE49-F238E27FC236}">
                <a16:creationId xmlns:a16="http://schemas.microsoft.com/office/drawing/2014/main" id="{302BC7DB-3764-9994-D4B1-46F67B5F8775}"/>
              </a:ext>
            </a:extLst>
          </p:cNvPr>
          <p:cNvPicPr>
            <a:picLocks noChangeAspect="1"/>
          </p:cNvPicPr>
          <p:nvPr/>
        </p:nvPicPr>
        <p:blipFill>
          <a:blip r:embed="rId6"/>
          <a:stretch>
            <a:fillRect/>
          </a:stretch>
        </p:blipFill>
        <p:spPr>
          <a:xfrm>
            <a:off x="1066800" y="1463615"/>
            <a:ext cx="7373736" cy="4673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122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0785" y="622655"/>
            <a:ext cx="6911930" cy="523220"/>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hlinkClick r:id="rId3"/>
              </a:rPr>
              <a:t>https://mymarketplace.delaware.gov/</a:t>
            </a:r>
            <a:r>
              <a:rPr lang="en-US" sz="2800" dirty="0">
                <a:solidFill>
                  <a:srgbClr val="002060"/>
                </a:solidFill>
                <a:latin typeface="Calibri" panose="020F0502020204030204"/>
                <a:cs typeface="+mn-cs"/>
              </a:rPr>
              <a:t>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4"/>
          <a:stretch>
            <a:fillRect/>
          </a:stretch>
        </p:blipFill>
        <p:spPr>
          <a:xfrm>
            <a:off x="374904" y="1238250"/>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8" name="Picture 7">
            <a:extLst>
              <a:ext uri="{FF2B5EF4-FFF2-40B4-BE49-F238E27FC236}">
                <a16:creationId xmlns:a16="http://schemas.microsoft.com/office/drawing/2014/main" id="{C65B2F85-56B6-A69F-421C-191C42DAD3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7" name="Content Placeholder 6">
            <a:extLst>
              <a:ext uri="{FF2B5EF4-FFF2-40B4-BE49-F238E27FC236}">
                <a16:creationId xmlns:a16="http://schemas.microsoft.com/office/drawing/2014/main" id="{2B94FB70-9F1C-A6CC-9DBF-EC4EF517C45C}"/>
              </a:ext>
            </a:extLst>
          </p:cNvPr>
          <p:cNvPicPr>
            <a:picLocks noGrp="1" noChangeAspect="1"/>
          </p:cNvPicPr>
          <p:nvPr>
            <p:ph sz="quarter" idx="1"/>
          </p:nvPr>
        </p:nvPicPr>
        <p:blipFill>
          <a:blip r:embed="rId6"/>
          <a:stretch>
            <a:fillRect/>
          </a:stretch>
        </p:blipFill>
        <p:spPr>
          <a:xfrm>
            <a:off x="533400" y="1677716"/>
            <a:ext cx="6485040" cy="218943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7200288D-B165-06E9-303A-BC4F8EEC3081}"/>
              </a:ext>
            </a:extLst>
          </p:cNvPr>
          <p:cNvPicPr>
            <a:picLocks noChangeAspect="1"/>
          </p:cNvPicPr>
          <p:nvPr/>
        </p:nvPicPr>
        <p:blipFill>
          <a:blip r:embed="rId7"/>
          <a:stretch>
            <a:fillRect/>
          </a:stretch>
        </p:blipFill>
        <p:spPr>
          <a:xfrm>
            <a:off x="2057400" y="3979537"/>
            <a:ext cx="6683111" cy="2390310"/>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34DA59CA-2CC7-74DF-2D3E-0E9220218428}"/>
              </a:ext>
            </a:extLst>
          </p:cNvPr>
          <p:cNvSpPr/>
          <p:nvPr/>
        </p:nvSpPr>
        <p:spPr>
          <a:xfrm>
            <a:off x="2038739" y="5772150"/>
            <a:ext cx="1447800" cy="323850"/>
          </a:xfrm>
          <a:prstGeom prst="ellipse">
            <a:avLst/>
          </a:prstGeom>
          <a:noFill/>
          <a:ln w="1905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4905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721392" y="590550"/>
            <a:ext cx="7701215" cy="523220"/>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hlinkClick r:id="rId3"/>
              </a:rPr>
              <a:t>AGENCY SUPPLIER DIVERSITY PLANS</a:t>
            </a:r>
            <a:r>
              <a:rPr lang="en-US" sz="2800" dirty="0">
                <a:solidFill>
                  <a:srgbClr val="002060"/>
                </a:solidFill>
                <a:latin typeface="Calibri" panose="020F0502020204030204"/>
                <a:cs typeface="+mn-cs"/>
              </a:rPr>
              <a:t>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4"/>
          <a:stretch>
            <a:fillRect/>
          </a:stretch>
        </p:blipFill>
        <p:spPr>
          <a:xfrm>
            <a:off x="374904" y="1238250"/>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11" name="Picture 10">
            <a:extLst>
              <a:ext uri="{FF2B5EF4-FFF2-40B4-BE49-F238E27FC236}">
                <a16:creationId xmlns:a16="http://schemas.microsoft.com/office/drawing/2014/main" id="{2432FFF5-D43D-ACE4-5D4F-21872FB6DA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4" name="Picture 3">
            <a:extLst>
              <a:ext uri="{FF2B5EF4-FFF2-40B4-BE49-F238E27FC236}">
                <a16:creationId xmlns:a16="http://schemas.microsoft.com/office/drawing/2014/main" id="{E0F4FD3A-B1F5-B8A4-82FD-7A7B8EF16E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5000" y="1638300"/>
            <a:ext cx="6770914" cy="4838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480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750326" y="594265"/>
            <a:ext cx="7701215"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UNDER-THRESHOLD STRATEGIES</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81000" y="1152341"/>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11" name="Picture 10">
            <a:extLst>
              <a:ext uri="{FF2B5EF4-FFF2-40B4-BE49-F238E27FC236}">
                <a16:creationId xmlns:a16="http://schemas.microsoft.com/office/drawing/2014/main" id="{2432FFF5-D43D-ACE4-5D4F-21872FB6DA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
        <p:nvSpPr>
          <p:cNvPr id="3" name="TextBox 2">
            <a:extLst>
              <a:ext uri="{FF2B5EF4-FFF2-40B4-BE49-F238E27FC236}">
                <a16:creationId xmlns:a16="http://schemas.microsoft.com/office/drawing/2014/main" id="{7B20D6CB-CDE5-5A56-9CFD-AF3F6F6CFD91}"/>
              </a:ext>
            </a:extLst>
          </p:cNvPr>
          <p:cNvSpPr txBox="1"/>
          <p:nvPr/>
        </p:nvSpPr>
        <p:spPr>
          <a:xfrm>
            <a:off x="777536" y="1639586"/>
            <a:ext cx="7326874" cy="4488408"/>
          </a:xfrm>
          <a:prstGeom prst="rect">
            <a:avLst/>
          </a:prstGeom>
          <a:noFill/>
        </p:spPr>
        <p:txBody>
          <a:bodyPr wrap="square" rtlCol="0">
            <a:spAutoFit/>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Review </a:t>
            </a:r>
            <a:r>
              <a:rPr kumimoji="0" lang="en-US" sz="20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hlinkClick r:id="rId5"/>
              </a:rPr>
              <a:t>Checkbook</a:t>
            </a:r>
            <a:r>
              <a:rPr kumimoji="0" lang="en-US" sz="20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and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6"/>
              </a:rPr>
              <a:t>P-card</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Online</a:t>
            </a:r>
          </a:p>
          <a:p>
            <a:pPr marL="880110" marR="0" lvl="2" indent="-285750" algn="l" defTabSz="914400" rtl="0" eaLnBrk="1" fontAlgn="auto" latinLnBrk="0" hangingPunct="1">
              <a:lnSpc>
                <a:spcPct val="100000"/>
              </a:lnSpc>
              <a:spcBef>
                <a:spcPts val="370"/>
              </a:spcBef>
              <a:spcAft>
                <a:spcPts val="0"/>
              </a:spcAft>
              <a:buClr>
                <a:srgbClr val="C00000"/>
              </a:buClr>
              <a:buSzPct val="85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Identify what is being bought and what Agencies are buying</a:t>
            </a:r>
          </a:p>
          <a:p>
            <a:pPr marL="594360" marR="0" lvl="2" algn="l" defTabSz="914400" rtl="0" eaLnBrk="1" fontAlgn="auto" latinLnBrk="0" hangingPunct="1">
              <a:lnSpc>
                <a:spcPct val="100000"/>
              </a:lnSpc>
              <a:spcBef>
                <a:spcPts val="370"/>
              </a:spcBef>
              <a:spcAft>
                <a:spcPts val="0"/>
              </a:spcAft>
              <a:buClr>
                <a:srgbClr val="C00000"/>
              </a:buClr>
              <a:buSzPct val="85000"/>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Refer to the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7"/>
              </a:rPr>
              <a:t>Procurement Unit Contact List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120140" lvl="2" indent="-342900" fontAlgn="auto">
              <a:spcBef>
                <a:spcPts val="370"/>
              </a:spcBef>
              <a:spcAft>
                <a:spcPts val="0"/>
              </a:spcAft>
              <a:buClr>
                <a:srgbClr val="9B2D1F"/>
              </a:buClr>
              <a:buSzPct val="850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Find the contact person(s) for the Agency(s) buying what you sell</a:t>
            </a:r>
          </a:p>
          <a:p>
            <a:pPr marL="777240" lvl="2" fontAlgn="auto">
              <a:spcBef>
                <a:spcPts val="370"/>
              </a:spcBef>
              <a:spcAft>
                <a:spcPts val="0"/>
              </a:spcAft>
              <a:buClr>
                <a:srgbClr val="9B2D1F"/>
              </a:buClr>
              <a:buSzPct val="85000"/>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Review the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8"/>
              </a:rPr>
              <a:t>Agency Supplier Diversity Plan</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062990" lvl="2" indent="-285750" fontAlgn="auto">
              <a:spcBef>
                <a:spcPts val="370"/>
              </a:spcBef>
              <a:spcAft>
                <a:spcPts val="0"/>
              </a:spcAft>
              <a:buClr>
                <a:srgbClr val="9B2D1F"/>
              </a:buClr>
              <a:buSzPct val="850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Determine how your business structure (Diversity or Small Business) might coincide</a:t>
            </a:r>
          </a:p>
          <a:p>
            <a:pPr marL="1062990" lvl="2" indent="-285750" fontAlgn="auto">
              <a:spcBef>
                <a:spcPts val="370"/>
              </a:spcBef>
              <a:spcAft>
                <a:spcPts val="0"/>
              </a:spcAft>
              <a:buClr>
                <a:srgbClr val="9B2D1F"/>
              </a:buClr>
              <a:buSzPct val="850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Craft a needs resolution statement – begin building a </a:t>
            </a:r>
            <a:r>
              <a:rPr kumimoji="0" lang="en-US"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relationship</a:t>
            </a:r>
            <a:endParaRPr lang="en-US" sz="2000" dirty="0">
              <a:solidFill>
                <a:prstClr val="black"/>
              </a:solidFill>
              <a:latin typeface="Calibri" panose="020F0502020204030204" pitchFamily="34" charset="0"/>
              <a:cs typeface="Calibri" panose="020F0502020204030204" pitchFamily="34" charset="0"/>
            </a:endParaRPr>
          </a:p>
          <a:p>
            <a:pPr marL="1062990" lvl="2" indent="-285750" fontAlgn="auto">
              <a:spcBef>
                <a:spcPts val="370"/>
              </a:spcBef>
              <a:spcAft>
                <a:spcPts val="0"/>
              </a:spcAft>
              <a:buClr>
                <a:srgbClr val="9B2D1F"/>
              </a:buClr>
              <a:buSzPct val="850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Briefly describe how you can help</a:t>
            </a:r>
            <a:endParaRPr lang="en-US" dirty="0">
              <a:solidFill>
                <a:prstClr val="black"/>
              </a:solidFill>
              <a:latin typeface="Calibri" panose="020F0502020204030204" pitchFamily="34" charset="0"/>
              <a:cs typeface="Calibri" panose="020F0502020204030204" pitchFamily="34" charset="0"/>
            </a:endParaRP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OSD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Certification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320040" lvl="1" fontAlgn="auto">
              <a:spcBef>
                <a:spcPts val="370"/>
              </a:spcBef>
              <a:spcAft>
                <a:spcPts val="0"/>
              </a:spcAft>
              <a:buClr>
                <a:srgbClr val="9B2D1F"/>
              </a:buClr>
              <a:buSzPct val="85000"/>
              <a:defRPr/>
            </a:pPr>
            <a:endParaRPr lang="en-US" u="sng"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4641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35CC08C-068C-4CA6-4937-06AF17D9E6F5}"/>
              </a:ext>
            </a:extLst>
          </p:cNvPr>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1676400" y="1581487"/>
            <a:ext cx="6480355" cy="4517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32136484-7109-A782-538A-1A27812EA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8" name="Picture 7">
            <a:extLst>
              <a:ext uri="{FF2B5EF4-FFF2-40B4-BE49-F238E27FC236}">
                <a16:creationId xmlns:a16="http://schemas.microsoft.com/office/drawing/2014/main" id="{99066760-C155-48AC-4D96-0C66C66319C2}"/>
              </a:ext>
            </a:extLst>
          </p:cNvPr>
          <p:cNvPicPr>
            <a:picLocks noChangeAspect="1"/>
          </p:cNvPicPr>
          <p:nvPr/>
        </p:nvPicPr>
        <p:blipFill>
          <a:blip r:embed="rId4"/>
          <a:stretch>
            <a:fillRect/>
          </a:stretch>
        </p:blipFill>
        <p:spPr>
          <a:xfrm>
            <a:off x="619125" y="1184910"/>
            <a:ext cx="7905750" cy="400050"/>
          </a:xfrm>
          <a:prstGeom prst="rect">
            <a:avLst/>
          </a:prstGeom>
        </p:spPr>
      </p:pic>
      <p:sp>
        <p:nvSpPr>
          <p:cNvPr id="9" name="Title 12">
            <a:extLst>
              <a:ext uri="{FF2B5EF4-FFF2-40B4-BE49-F238E27FC236}">
                <a16:creationId xmlns:a16="http://schemas.microsoft.com/office/drawing/2014/main" id="{35BF0339-2937-F123-028F-D472179D10BD}"/>
              </a:ext>
            </a:extLst>
          </p:cNvPr>
          <p:cNvSpPr txBox="1">
            <a:spLocks noGrp="1"/>
          </p:cNvSpPr>
          <p:nvPr>
            <p:ph type="title"/>
          </p:nvPr>
        </p:nvSpPr>
        <p:spPr>
          <a:xfrm>
            <a:off x="914400" y="848251"/>
            <a:ext cx="7772400" cy="569387"/>
          </a:xfrm>
          <a:prstGeom prst="rect">
            <a:avLst/>
          </a:prstGeom>
          <a:noFill/>
        </p:spPr>
        <p:txBody>
          <a:bodyPr wrap="square" rtlCol="0">
            <a:spAutoFit/>
          </a:bodyPr>
          <a:lstStyle/>
          <a:p>
            <a:pPr defTabSz="685800" fontAlgn="auto">
              <a:spcBef>
                <a:spcPts val="0"/>
              </a:spcBef>
              <a:spcAft>
                <a:spcPts val="0"/>
              </a:spcAft>
              <a:defRPr/>
            </a:pPr>
            <a:r>
              <a:rPr lang="en-US" sz="2800" b="1" cap="all" dirty="0">
                <a:solidFill>
                  <a:srgbClr val="002060"/>
                </a:solidFill>
                <a:latin typeface="Calibri" panose="020F0502020204030204"/>
                <a:cs typeface="+mn-cs"/>
              </a:rPr>
              <a:t>Business License  </a:t>
            </a:r>
            <a:r>
              <a:rPr lang="en-US" sz="2800" b="1" dirty="0">
                <a:solidFill>
                  <a:prstClr val="black"/>
                </a:solidFill>
                <a:latin typeface="Calibri" panose="020F0502020204030204"/>
                <a:cs typeface="+mn-cs"/>
                <a:hlinkClick r:id="rId5"/>
              </a:rPr>
              <a:t>https://onestop.delaware.gov/</a:t>
            </a:r>
            <a:endParaRPr lang="en-US" sz="2800" b="1" dirty="0">
              <a:solidFill>
                <a:prstClr val="black"/>
              </a:solidFill>
              <a:latin typeface="Calibri" panose="020F0502020204030204"/>
              <a:cs typeface="+mn-cs"/>
            </a:endParaRPr>
          </a:p>
        </p:txBody>
      </p:sp>
    </p:spTree>
    <p:extLst>
      <p:ext uri="{BB962C8B-B14F-4D97-AF65-F5344CB8AC3E}">
        <p14:creationId xmlns:p14="http://schemas.microsoft.com/office/powerpoint/2010/main" val="470345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CD91D8C-C4C3-0BDF-B8B3-890B21906F04}"/>
              </a:ext>
            </a:extLst>
          </p:cNvPr>
          <p:cNvSpPr>
            <a:spLocks noGrp="1"/>
          </p:cNvSpPr>
          <p:nvPr>
            <p:ph sz="quarter" idx="1"/>
          </p:nvPr>
        </p:nvSpPr>
        <p:spPr>
          <a:xfrm>
            <a:off x="838200" y="1493838"/>
            <a:ext cx="7543800" cy="4525962"/>
          </a:xfrm>
        </p:spPr>
        <p:txBody>
          <a:bodyPr>
            <a:normAutofit/>
          </a:bodyPr>
          <a:lstStyle/>
          <a:p>
            <a:pPr marL="0" indent="0">
              <a:buNone/>
            </a:pPr>
            <a:r>
              <a:rPr lang="en-US" sz="2400" dirty="0">
                <a:latin typeface="Calibri" panose="020F0502020204030204" pitchFamily="34" charset="0"/>
                <a:cs typeface="Calibri" panose="020F0502020204030204" pitchFamily="34" charset="0"/>
              </a:rPr>
              <a:t>Delaware State law requires businesses who perform “construction services” to be registered with the DE Department of Labor’s Office of Contractor Registration </a:t>
            </a:r>
            <a:r>
              <a:rPr lang="en-US" sz="2400" b="1" i="1" dirty="0">
                <a:latin typeface="Calibri" panose="020F0502020204030204" pitchFamily="34" charset="0"/>
                <a:cs typeface="Calibri" panose="020F0502020204030204" pitchFamily="34" charset="0"/>
              </a:rPr>
              <a:t>before</a:t>
            </a:r>
            <a:r>
              <a:rPr lang="en-US" sz="2400" dirty="0">
                <a:latin typeface="Calibri" panose="020F0502020204030204" pitchFamily="34" charset="0"/>
                <a:cs typeface="Calibri" panose="020F0502020204030204" pitchFamily="34" charset="0"/>
              </a:rPr>
              <a:t> work begins.</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Review items needed to start application by reviewing: </a:t>
            </a:r>
          </a:p>
          <a:p>
            <a:pPr marL="0" indent="0">
              <a:buNone/>
            </a:pPr>
            <a:r>
              <a:rPr lang="en-US" sz="2400" dirty="0">
                <a:latin typeface="Calibri" panose="020F0502020204030204" pitchFamily="34" charset="0"/>
                <a:cs typeface="Calibri" panose="020F0502020204030204" pitchFamily="34" charset="0"/>
                <a:hlinkClick r:id="rId2"/>
              </a:rPr>
              <a:t>DE Contractor Registration Checklist</a:t>
            </a:r>
            <a:endParaRPr lang="en-US" sz="36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Apply through the One Stop Portal at:</a:t>
            </a:r>
          </a:p>
          <a:p>
            <a:pPr marL="0" indent="0">
              <a:buNone/>
            </a:pPr>
            <a:r>
              <a:rPr lang="en-US" sz="2400" dirty="0">
                <a:latin typeface="Calibri" panose="020F0502020204030204" pitchFamily="34" charset="0"/>
                <a:cs typeface="Calibri" panose="020F0502020204030204" pitchFamily="34" charset="0"/>
                <a:hlinkClick r:id="rId3"/>
              </a:rPr>
              <a:t>https://onestop.delaware.gov/Operate_Contractors</a:t>
            </a:r>
            <a:r>
              <a:rPr lang="en-US" sz="2400" dirty="0">
                <a:latin typeface="Calibri" panose="020F050202020403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24056947-5850-38E9-82F6-494F42B0E2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12" name="Picture 11">
            <a:extLst>
              <a:ext uri="{FF2B5EF4-FFF2-40B4-BE49-F238E27FC236}">
                <a16:creationId xmlns:a16="http://schemas.microsoft.com/office/drawing/2014/main" id="{526AB57D-A97A-6A20-DF85-85782DE3B626}"/>
              </a:ext>
            </a:extLst>
          </p:cNvPr>
          <p:cNvPicPr>
            <a:picLocks noChangeAspect="1"/>
          </p:cNvPicPr>
          <p:nvPr/>
        </p:nvPicPr>
        <p:blipFill>
          <a:blip r:embed="rId5"/>
          <a:stretch>
            <a:fillRect/>
          </a:stretch>
        </p:blipFill>
        <p:spPr>
          <a:xfrm>
            <a:off x="619125" y="1093788"/>
            <a:ext cx="7905750" cy="400050"/>
          </a:xfrm>
          <a:prstGeom prst="rect">
            <a:avLst/>
          </a:prstGeom>
        </p:spPr>
      </p:pic>
      <p:sp>
        <p:nvSpPr>
          <p:cNvPr id="13" name="Title 12">
            <a:extLst>
              <a:ext uri="{FF2B5EF4-FFF2-40B4-BE49-F238E27FC236}">
                <a16:creationId xmlns:a16="http://schemas.microsoft.com/office/drawing/2014/main" id="{DF0578DA-F075-80F4-123C-54FDF28673FC}"/>
              </a:ext>
            </a:extLst>
          </p:cNvPr>
          <p:cNvSpPr txBox="1">
            <a:spLocks noGrp="1"/>
          </p:cNvSpPr>
          <p:nvPr>
            <p:ph type="title"/>
          </p:nvPr>
        </p:nvSpPr>
        <p:spPr>
          <a:xfrm>
            <a:off x="838200" y="726014"/>
            <a:ext cx="7772400" cy="569387"/>
          </a:xfrm>
          <a:prstGeom prst="rect">
            <a:avLst/>
          </a:prstGeom>
          <a:noFill/>
        </p:spPr>
        <p:txBody>
          <a:bodyPr wrap="square" rtlCol="0">
            <a:spAutoFit/>
          </a:bodyPr>
          <a:lstStyle/>
          <a:p>
            <a:pPr defTabSz="685800" fontAlgn="auto">
              <a:spcBef>
                <a:spcPts val="0"/>
              </a:spcBef>
              <a:spcAft>
                <a:spcPts val="0"/>
              </a:spcAft>
              <a:defRPr/>
            </a:pPr>
            <a:r>
              <a:rPr lang="en-US" sz="2800" b="1" cap="all" dirty="0">
                <a:solidFill>
                  <a:srgbClr val="002060"/>
                </a:solidFill>
                <a:latin typeface="Calibri" panose="020F0502020204030204"/>
                <a:cs typeface="+mn-cs"/>
              </a:rPr>
              <a:t>Contractor Registration</a:t>
            </a:r>
          </a:p>
        </p:txBody>
      </p:sp>
    </p:spTree>
    <p:extLst>
      <p:ext uri="{BB962C8B-B14F-4D97-AF65-F5344CB8AC3E}">
        <p14:creationId xmlns:p14="http://schemas.microsoft.com/office/powerpoint/2010/main" val="1566257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529036-B0D0-CFB3-3AB6-2D12D395F3D2}"/>
              </a:ext>
            </a:extLst>
          </p:cNvPr>
          <p:cNvSpPr>
            <a:spLocks noGrp="1"/>
          </p:cNvSpPr>
          <p:nvPr>
            <p:ph sz="quarter" idx="1"/>
          </p:nvPr>
        </p:nvSpPr>
        <p:spPr>
          <a:xfrm>
            <a:off x="914400" y="1625283"/>
            <a:ext cx="7772400" cy="4572000"/>
          </a:xfrm>
        </p:spPr>
        <p:txBody>
          <a:bodyPr/>
          <a:lstStyle/>
          <a:p>
            <a:pPr marL="0" indent="0">
              <a:buNone/>
            </a:pPr>
            <a:r>
              <a:rPr lang="en-US" dirty="0">
                <a:latin typeface="Calibri" panose="020F0502020204030204" pitchFamily="34" charset="0"/>
                <a:cs typeface="Calibri" panose="020F0502020204030204" pitchFamily="34" charset="0"/>
              </a:rPr>
              <a:t>“Construction Services” includes without limitation all building or work on the following: </a:t>
            </a:r>
            <a:r>
              <a:rPr lang="en-US" b="1" dirty="0">
                <a:latin typeface="Calibri" panose="020F0502020204030204" pitchFamily="34" charset="0"/>
                <a:cs typeface="Calibri" panose="020F0502020204030204" pitchFamily="34" charset="0"/>
              </a:rPr>
              <a:t>buildings, structures, and improvements of all types such as bridges, dams, plants, highways, parkways, streets, tunnels, sewers, mains, power lines, pumping stations, heavy generators, railways, airports, terminals, docks, piers, wharves, buoys, jetties, breakwaters, levees, canals, dredging, shoring, rehabilitation and reactivation of plants, scaffolding, drilling, blasting, excavating, clearing and landscaping and tree cutting.</a:t>
            </a:r>
          </a:p>
        </p:txBody>
      </p:sp>
      <p:sp>
        <p:nvSpPr>
          <p:cNvPr id="6" name="Title 12">
            <a:extLst>
              <a:ext uri="{FF2B5EF4-FFF2-40B4-BE49-F238E27FC236}">
                <a16:creationId xmlns:a16="http://schemas.microsoft.com/office/drawing/2014/main" id="{0A8C7C5C-09F5-8E9F-082B-5696C554EE56}"/>
              </a:ext>
            </a:extLst>
          </p:cNvPr>
          <p:cNvSpPr txBox="1">
            <a:spLocks noGrp="1"/>
          </p:cNvSpPr>
          <p:nvPr>
            <p:ph type="title"/>
          </p:nvPr>
        </p:nvSpPr>
        <p:spPr>
          <a:xfrm>
            <a:off x="914400" y="848251"/>
            <a:ext cx="7772400" cy="569387"/>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rPr>
              <a:t>What are “</a:t>
            </a:r>
            <a:r>
              <a:rPr lang="en-US" sz="2800" b="1" dirty="0">
                <a:solidFill>
                  <a:srgbClr val="002060"/>
                </a:solidFill>
                <a:latin typeface="Calibri" panose="020F0502020204030204"/>
                <a:cs typeface="+mn-cs"/>
              </a:rPr>
              <a:t>Construction Services</a:t>
            </a:r>
            <a:r>
              <a:rPr lang="en-US" sz="2800" dirty="0">
                <a:solidFill>
                  <a:srgbClr val="002060"/>
                </a:solidFill>
                <a:latin typeface="Calibri" panose="020F0502020204030204"/>
                <a:cs typeface="+mn-cs"/>
              </a:rPr>
              <a:t>”?</a:t>
            </a:r>
          </a:p>
        </p:txBody>
      </p:sp>
      <p:pic>
        <p:nvPicPr>
          <p:cNvPr id="7" name="Picture 6">
            <a:extLst>
              <a:ext uri="{FF2B5EF4-FFF2-40B4-BE49-F238E27FC236}">
                <a16:creationId xmlns:a16="http://schemas.microsoft.com/office/drawing/2014/main" id="{A1A216CA-A521-E2F4-B2C2-23F3223F3BEA}"/>
              </a:ext>
            </a:extLst>
          </p:cNvPr>
          <p:cNvPicPr>
            <a:picLocks noChangeAspect="1"/>
          </p:cNvPicPr>
          <p:nvPr/>
        </p:nvPicPr>
        <p:blipFill>
          <a:blip r:embed="rId2"/>
          <a:stretch>
            <a:fillRect/>
          </a:stretch>
        </p:blipFill>
        <p:spPr>
          <a:xfrm>
            <a:off x="685800" y="1321436"/>
            <a:ext cx="7905750" cy="400050"/>
          </a:xfrm>
          <a:prstGeom prst="rect">
            <a:avLst/>
          </a:prstGeom>
        </p:spPr>
      </p:pic>
      <p:pic>
        <p:nvPicPr>
          <p:cNvPr id="8" name="Picture 7">
            <a:extLst>
              <a:ext uri="{FF2B5EF4-FFF2-40B4-BE49-F238E27FC236}">
                <a16:creationId xmlns:a16="http://schemas.microsoft.com/office/drawing/2014/main" id="{781F1081-A1A5-814E-3BA8-30F943CFEC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Tree>
    <p:extLst>
      <p:ext uri="{BB962C8B-B14F-4D97-AF65-F5344CB8AC3E}">
        <p14:creationId xmlns:p14="http://schemas.microsoft.com/office/powerpoint/2010/main" val="1457615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63948" y="609600"/>
            <a:ext cx="6911930"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CONTRACTING HELP REQUEST</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74904" y="1238250"/>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5" name="Content Placeholder 4">
            <a:extLst>
              <a:ext uri="{FF2B5EF4-FFF2-40B4-BE49-F238E27FC236}">
                <a16:creationId xmlns:a16="http://schemas.microsoft.com/office/drawing/2014/main" id="{4BB3F9BC-5614-2809-0923-E54272513CFC}"/>
              </a:ext>
            </a:extLst>
          </p:cNvPr>
          <p:cNvPicPr>
            <a:picLocks noGrp="1" noChangeAspect="1"/>
          </p:cNvPicPr>
          <p:nvPr>
            <p:ph sz="quarter" idx="1"/>
          </p:nvPr>
        </p:nvPicPr>
        <p:blipFill>
          <a:blip r:embed="rId4" cstate="screen">
            <a:extLst>
              <a:ext uri="{28A0092B-C50C-407E-A947-70E740481C1C}">
                <a14:useLocalDpi xmlns:a14="http://schemas.microsoft.com/office/drawing/2010/main"/>
              </a:ext>
            </a:extLst>
          </a:blip>
          <a:stretch>
            <a:fillRect/>
          </a:stretch>
        </p:blipFill>
        <p:spPr>
          <a:xfrm>
            <a:off x="5577304" y="2590800"/>
            <a:ext cx="3026038" cy="4051929"/>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4985A638-C72C-8083-8A06-1F528EFF16F0}"/>
              </a:ext>
            </a:extLst>
          </p:cNvPr>
          <p:cNvPicPr>
            <a:picLocks noChangeAspect="1"/>
          </p:cNvPicPr>
          <p:nvPr/>
        </p:nvPicPr>
        <p:blipFill>
          <a:blip r:embed="rId5"/>
          <a:stretch>
            <a:fillRect/>
          </a:stretch>
        </p:blipFill>
        <p:spPr>
          <a:xfrm>
            <a:off x="663948" y="3931439"/>
            <a:ext cx="4722856" cy="1448821"/>
          </a:xfrm>
          <a:prstGeom prst="rect">
            <a:avLst/>
          </a:prstGeom>
          <a:ln>
            <a:noFill/>
          </a:ln>
          <a:effectLst>
            <a:outerShdw blurRad="190500" algn="tl" rotWithShape="0">
              <a:srgbClr val="000000">
                <a:alpha val="70000"/>
              </a:srgbClr>
            </a:outerShdw>
          </a:effectLst>
        </p:spPr>
      </p:pic>
      <p:cxnSp>
        <p:nvCxnSpPr>
          <p:cNvPr id="12" name="Straight Arrow Connector 11">
            <a:extLst>
              <a:ext uri="{FF2B5EF4-FFF2-40B4-BE49-F238E27FC236}">
                <a16:creationId xmlns:a16="http://schemas.microsoft.com/office/drawing/2014/main" id="{D04A1444-435A-EC4A-DCBC-71EAC487C047}"/>
              </a:ext>
            </a:extLst>
          </p:cNvPr>
          <p:cNvCxnSpPr/>
          <p:nvPr/>
        </p:nvCxnSpPr>
        <p:spPr>
          <a:xfrm>
            <a:off x="2209800" y="2819400"/>
            <a:ext cx="2590800" cy="0"/>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AE88DA5-612A-441B-7C22-C3BAF734FA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16" name="Picture 15">
            <a:extLst>
              <a:ext uri="{FF2B5EF4-FFF2-40B4-BE49-F238E27FC236}">
                <a16:creationId xmlns:a16="http://schemas.microsoft.com/office/drawing/2014/main" id="{C6964692-2981-1A07-013D-F78DF82D0E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658" y="1561536"/>
            <a:ext cx="4921401" cy="2046617"/>
          </a:xfrm>
          <a:prstGeom prst="rect">
            <a:avLst/>
          </a:prstGeom>
          <a:ln>
            <a:noFill/>
          </a:ln>
          <a:effectLst>
            <a:outerShdw blurRad="292100" dist="139700" dir="2700000" algn="tl" rotWithShape="0">
              <a:srgbClr val="333333">
                <a:alpha val="65000"/>
              </a:srgbClr>
            </a:outerShdw>
          </a:effectLst>
        </p:spPr>
      </p:pic>
      <p:sp>
        <p:nvSpPr>
          <p:cNvPr id="17" name="Star: 5 Points 16">
            <a:extLst>
              <a:ext uri="{FF2B5EF4-FFF2-40B4-BE49-F238E27FC236}">
                <a16:creationId xmlns:a16="http://schemas.microsoft.com/office/drawing/2014/main" id="{1D221BB6-0C84-A7F0-8F6D-EB66A72DFF94}"/>
              </a:ext>
            </a:extLst>
          </p:cNvPr>
          <p:cNvSpPr/>
          <p:nvPr/>
        </p:nvSpPr>
        <p:spPr>
          <a:xfrm>
            <a:off x="3208288" y="3200365"/>
            <a:ext cx="228600" cy="220294"/>
          </a:xfrm>
          <a:prstGeom prst="star5">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F85C17AF-2177-7C56-8D77-3E29CE12BDA0}"/>
              </a:ext>
            </a:extLst>
          </p:cNvPr>
          <p:cNvCxnSpPr/>
          <p:nvPr/>
        </p:nvCxnSpPr>
        <p:spPr>
          <a:xfrm>
            <a:off x="2187572" y="4953000"/>
            <a:ext cx="2133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289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0785" y="622655"/>
            <a:ext cx="6911930"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OSD CERTIFICATIONS</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74904" y="1238250"/>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sp>
        <p:nvSpPr>
          <p:cNvPr id="20" name="Text Placeholder 4">
            <a:extLst>
              <a:ext uri="{FF2B5EF4-FFF2-40B4-BE49-F238E27FC236}">
                <a16:creationId xmlns:a16="http://schemas.microsoft.com/office/drawing/2014/main" id="{F58B05BA-0084-40B1-98EA-B873018CC7A2}"/>
              </a:ext>
            </a:extLst>
          </p:cNvPr>
          <p:cNvSpPr txBox="1">
            <a:spLocks/>
          </p:cNvSpPr>
          <p:nvPr/>
        </p:nvSpPr>
        <p:spPr>
          <a:xfrm>
            <a:off x="663532" y="1611702"/>
            <a:ext cx="3733800" cy="76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fontAlgn="auto">
              <a:spcAft>
                <a:spcPts val="0"/>
              </a:spcAft>
              <a:buNone/>
            </a:pPr>
            <a:r>
              <a:rPr lang="en-US" b="1" dirty="0"/>
              <a:t>Diverse Business (OSD)</a:t>
            </a:r>
          </a:p>
        </p:txBody>
      </p:sp>
      <p:sp>
        <p:nvSpPr>
          <p:cNvPr id="21" name="Text Placeholder 6">
            <a:extLst>
              <a:ext uri="{FF2B5EF4-FFF2-40B4-BE49-F238E27FC236}">
                <a16:creationId xmlns:a16="http://schemas.microsoft.com/office/drawing/2014/main" id="{5524F3A3-0F0C-40A4-BEE1-44D0CF3B11D8}"/>
              </a:ext>
            </a:extLst>
          </p:cNvPr>
          <p:cNvSpPr txBox="1">
            <a:spLocks/>
          </p:cNvSpPr>
          <p:nvPr/>
        </p:nvSpPr>
        <p:spPr>
          <a:xfrm>
            <a:off x="4768234" y="1638300"/>
            <a:ext cx="4070965" cy="7620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fontAlgn="auto">
              <a:spcAft>
                <a:spcPts val="0"/>
              </a:spcAft>
              <a:buNone/>
            </a:pPr>
            <a:r>
              <a:rPr lang="en-US" b="1" dirty="0"/>
              <a:t>Small Business Focus (SBF)</a:t>
            </a:r>
          </a:p>
        </p:txBody>
      </p:sp>
      <p:pic>
        <p:nvPicPr>
          <p:cNvPr id="7" name="Picture 6" descr="Logo&#10;&#10;Description automatically generated">
            <a:extLst>
              <a:ext uri="{FF2B5EF4-FFF2-40B4-BE49-F238E27FC236}">
                <a16:creationId xmlns:a16="http://schemas.microsoft.com/office/drawing/2014/main" id="{8CFEDBA0-6875-4AB5-8E89-C10C5F9B99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3036" y="2371874"/>
            <a:ext cx="2995271" cy="2845997"/>
          </a:xfrm>
          <a:prstGeom prst="rect">
            <a:avLst/>
          </a:prstGeom>
        </p:spPr>
      </p:pic>
      <p:pic>
        <p:nvPicPr>
          <p:cNvPr id="9" name="Content Placeholder 8" descr="Logo&#10;&#10;Description automatically generated">
            <a:extLst>
              <a:ext uri="{FF2B5EF4-FFF2-40B4-BE49-F238E27FC236}">
                <a16:creationId xmlns:a16="http://schemas.microsoft.com/office/drawing/2014/main" id="{DE693CF6-A858-4E43-B263-9A46BD50A5A4}"/>
              </a:ext>
            </a:extLst>
          </p:cNvPr>
          <p:cNvPicPr>
            <a:picLocks noGrp="1" noChangeAspect="1"/>
          </p:cNvPicPr>
          <p:nvPr>
            <p:ph sz="quarter" idx="1"/>
          </p:nvPr>
        </p:nvPicPr>
        <p:blipFill>
          <a:blip r:embed="rId5" cstate="screen">
            <a:extLst>
              <a:ext uri="{28A0092B-C50C-407E-A947-70E740481C1C}">
                <a14:useLocalDpi xmlns:a14="http://schemas.microsoft.com/office/drawing/2010/main"/>
              </a:ext>
            </a:extLst>
          </a:blip>
          <a:stretch>
            <a:fillRect/>
          </a:stretch>
        </p:blipFill>
        <p:spPr>
          <a:xfrm>
            <a:off x="814729" y="2400301"/>
            <a:ext cx="2995271" cy="2845998"/>
          </a:xfrm>
        </p:spPr>
      </p:pic>
      <p:pic>
        <p:nvPicPr>
          <p:cNvPr id="3" name="Picture 2">
            <a:extLst>
              <a:ext uri="{FF2B5EF4-FFF2-40B4-BE49-F238E27FC236}">
                <a16:creationId xmlns:a16="http://schemas.microsoft.com/office/drawing/2014/main" id="{E09F9E25-42BA-E530-E942-76AB86CE12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Tree>
    <p:extLst>
      <p:ext uri="{BB962C8B-B14F-4D97-AF65-F5344CB8AC3E}">
        <p14:creationId xmlns:p14="http://schemas.microsoft.com/office/powerpoint/2010/main" val="343621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67109" y="647700"/>
            <a:ext cx="6911930"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BENEFITS OF CERTIFICATION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74904" y="1238250"/>
            <a:ext cx="7905750" cy="400050"/>
          </a:xfrm>
          <a:prstGeom prst="rect">
            <a:avLst/>
          </a:prstGeom>
        </p:spPr>
      </p:pic>
      <p:sp>
        <p:nvSpPr>
          <p:cNvPr id="8" name="Content Placeholder 7">
            <a:extLst>
              <a:ext uri="{FF2B5EF4-FFF2-40B4-BE49-F238E27FC236}">
                <a16:creationId xmlns:a16="http://schemas.microsoft.com/office/drawing/2014/main" id="{BA41DF7E-F560-4413-907E-7A55D7616FF8}"/>
              </a:ext>
            </a:extLst>
          </p:cNvPr>
          <p:cNvSpPr>
            <a:spLocks noGrp="1"/>
          </p:cNvSpPr>
          <p:nvPr>
            <p:ph sz="quarter" idx="1"/>
          </p:nvPr>
        </p:nvSpPr>
        <p:spPr>
          <a:xfrm>
            <a:off x="762000" y="1905000"/>
            <a:ext cx="8001000" cy="3714750"/>
          </a:xfrm>
        </p:spPr>
        <p:txBody>
          <a:bodyPr>
            <a:normAutofit/>
          </a:bodyPr>
          <a:lstStyle/>
          <a:p>
            <a:r>
              <a:rPr lang="en-US" sz="3200" dirty="0"/>
              <a:t>Marketing Tool</a:t>
            </a:r>
          </a:p>
          <a:p>
            <a:r>
              <a:rPr lang="en-US" sz="3200" dirty="0"/>
              <a:t>State of Delaware Directory of Certified Businesses</a:t>
            </a:r>
          </a:p>
          <a:p>
            <a:r>
              <a:rPr lang="en-US" sz="3200" dirty="0"/>
              <a:t>Included in under-threshold three written quote procurement opportunities – state agency use of directory</a:t>
            </a:r>
          </a:p>
          <a:p>
            <a:r>
              <a:rPr lang="en-US" sz="3200" dirty="0"/>
              <a:t>RFP Scoring</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7FEB76E1-30B2-05EA-F35E-C29D7C27EA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883" y="5976465"/>
            <a:ext cx="1562913" cy="593614"/>
          </a:xfrm>
          <a:prstGeom prst="rect">
            <a:avLst/>
          </a:prstGeom>
        </p:spPr>
      </p:pic>
    </p:spTree>
    <p:extLst>
      <p:ext uri="{BB962C8B-B14F-4D97-AF65-F5344CB8AC3E}">
        <p14:creationId xmlns:p14="http://schemas.microsoft.com/office/powerpoint/2010/main" val="332788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03504" y="631939"/>
            <a:ext cx="6911930" cy="523220"/>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rPr>
              <a:t>What/Who is </a:t>
            </a:r>
            <a:r>
              <a:rPr lang="en-US" sz="2800" b="1" i="1" dirty="0">
                <a:solidFill>
                  <a:srgbClr val="002060"/>
                </a:solidFill>
                <a:latin typeface="Calibri" panose="020F0502020204030204"/>
                <a:cs typeface="+mn-cs"/>
              </a:rPr>
              <a:t>potentially</a:t>
            </a:r>
            <a:r>
              <a:rPr lang="en-US" sz="2800" i="1" dirty="0">
                <a:solidFill>
                  <a:srgbClr val="002060"/>
                </a:solidFill>
                <a:latin typeface="Calibri" panose="020F0502020204030204"/>
                <a:cs typeface="+mn-cs"/>
              </a:rPr>
              <a:t> </a:t>
            </a:r>
            <a:r>
              <a:rPr lang="en-US" sz="2800" dirty="0">
                <a:solidFill>
                  <a:srgbClr val="002060"/>
                </a:solidFill>
                <a:latin typeface="Calibri" panose="020F0502020204030204"/>
                <a:cs typeface="+mn-cs"/>
              </a:rPr>
              <a:t>a Diverse Business?</a:t>
            </a:r>
          </a:p>
        </p:txBody>
      </p:sp>
      <p:sp>
        <p:nvSpPr>
          <p:cNvPr id="4" name="Content Placeholder 3">
            <a:extLst>
              <a:ext uri="{FF2B5EF4-FFF2-40B4-BE49-F238E27FC236}">
                <a16:creationId xmlns:a16="http://schemas.microsoft.com/office/drawing/2014/main" id="{055C8D8F-F34E-4C68-B964-3C766F73CE14}"/>
              </a:ext>
            </a:extLst>
          </p:cNvPr>
          <p:cNvSpPr>
            <a:spLocks noGrp="1"/>
          </p:cNvSpPr>
          <p:nvPr>
            <p:ph idx="1"/>
          </p:nvPr>
        </p:nvSpPr>
        <p:spPr>
          <a:xfrm>
            <a:off x="685800" y="1638300"/>
            <a:ext cx="7772400" cy="4076700"/>
          </a:xfrm>
        </p:spPr>
        <p:txBody>
          <a:bodyPr>
            <a:noAutofit/>
          </a:bodyPr>
          <a:lstStyle/>
          <a:p>
            <a:r>
              <a:rPr lang="en-US" sz="2400" dirty="0">
                <a:latin typeface="Calibri" panose="020F0502020204030204" pitchFamily="34" charset="0"/>
                <a:cs typeface="Calibri" panose="020F0502020204030204" pitchFamily="34" charset="0"/>
              </a:rPr>
              <a:t>A for-profit business, </a:t>
            </a:r>
          </a:p>
          <a:p>
            <a:r>
              <a:rPr lang="en-US" sz="2400" dirty="0">
                <a:latin typeface="Calibri" panose="020F0502020204030204" pitchFamily="34" charset="0"/>
                <a:cs typeface="Calibri" panose="020F0502020204030204" pitchFamily="34" charset="0"/>
              </a:rPr>
              <a:t>Providing a useful business product or service, </a:t>
            </a:r>
          </a:p>
          <a:p>
            <a:r>
              <a:rPr lang="en-US" sz="2400" dirty="0">
                <a:latin typeface="Calibri" panose="020F0502020204030204" pitchFamily="34" charset="0"/>
                <a:cs typeface="Calibri" panose="020F0502020204030204" pitchFamily="34" charset="0"/>
              </a:rPr>
              <a:t>51% or more: owned, controlled, and actively managed by one or more US Citizens or Permanent Residents who is a:</a:t>
            </a:r>
          </a:p>
          <a:p>
            <a:pPr lvl="1"/>
            <a:r>
              <a:rPr lang="en-US" dirty="0">
                <a:latin typeface="Calibri" panose="020F0502020204030204" pitchFamily="34" charset="0"/>
                <a:cs typeface="Calibri" panose="020F0502020204030204" pitchFamily="34" charset="0"/>
              </a:rPr>
              <a:t>Women (WBE)</a:t>
            </a:r>
          </a:p>
          <a:p>
            <a:pPr lvl="1"/>
            <a:r>
              <a:rPr lang="en-US" dirty="0">
                <a:latin typeface="Calibri" panose="020F0502020204030204" pitchFamily="34" charset="0"/>
                <a:cs typeface="Calibri" panose="020F0502020204030204" pitchFamily="34" charset="0"/>
              </a:rPr>
              <a:t>Minority (MBE)</a:t>
            </a:r>
          </a:p>
          <a:p>
            <a:pPr lvl="1"/>
            <a:r>
              <a:rPr lang="en-US" dirty="0">
                <a:latin typeface="Calibri" panose="020F0502020204030204" pitchFamily="34" charset="0"/>
                <a:cs typeface="Calibri" panose="020F0502020204030204" pitchFamily="34" charset="0"/>
              </a:rPr>
              <a:t>Veteran (VOBE) </a:t>
            </a:r>
          </a:p>
          <a:p>
            <a:pPr lvl="1"/>
            <a:r>
              <a:rPr lang="en-US" dirty="0">
                <a:latin typeface="Calibri" panose="020F0502020204030204" pitchFamily="34" charset="0"/>
                <a:cs typeface="Calibri" panose="020F0502020204030204" pitchFamily="34" charset="0"/>
              </a:rPr>
              <a:t>Service-Disabled Veteran (SDVOBE)</a:t>
            </a:r>
          </a:p>
          <a:p>
            <a:pPr lvl="1"/>
            <a:r>
              <a:rPr lang="en-US" dirty="0">
                <a:latin typeface="Calibri" panose="020F0502020204030204" pitchFamily="34" charset="0"/>
                <a:cs typeface="Calibri" panose="020F0502020204030204" pitchFamily="34" charset="0"/>
              </a:rPr>
              <a:t>Individual with a Disability (IWDBE)</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74904" y="1238250"/>
            <a:ext cx="7905750" cy="400050"/>
          </a:xfrm>
          <a:prstGeom prst="rect">
            <a:avLst/>
          </a:prstGeom>
        </p:spPr>
      </p:pic>
      <p:pic>
        <p:nvPicPr>
          <p:cNvPr id="8" name="Picture 7" descr="Logo&#10;&#10;Description automatically generated">
            <a:extLst>
              <a:ext uri="{FF2B5EF4-FFF2-40B4-BE49-F238E27FC236}">
                <a16:creationId xmlns:a16="http://schemas.microsoft.com/office/drawing/2014/main" id="{36D5126E-2814-4881-8216-91F070AA38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7786" y="3429000"/>
            <a:ext cx="1604772" cy="1565292"/>
          </a:xfrm>
          <a:prstGeom prst="rect">
            <a:avLst/>
          </a:prstGeom>
        </p:spPr>
      </p:pic>
      <p:sp>
        <p:nvSpPr>
          <p:cNvPr id="12" name="TextBox 5">
            <a:extLst>
              <a:ext uri="{FF2B5EF4-FFF2-40B4-BE49-F238E27FC236}">
                <a16:creationId xmlns:a16="http://schemas.microsoft.com/office/drawing/2014/main" id="{3D652FDE-58AD-4A40-AC60-8BB7068CF091}"/>
              </a:ext>
            </a:extLst>
          </p:cNvPr>
          <p:cNvSpPr txBox="1"/>
          <p:nvPr/>
        </p:nvSpPr>
        <p:spPr>
          <a:xfrm>
            <a:off x="4315079" y="3403767"/>
            <a:ext cx="2057400" cy="101566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sz="1200" dirty="0">
                <a:latin typeface="Calibri" panose="020F0502020204030204" pitchFamily="34" charset="0"/>
                <a:cs typeface="Calibri" panose="020F0502020204030204" pitchFamily="34" charset="0"/>
              </a:rPr>
              <a:t>African American </a:t>
            </a:r>
          </a:p>
          <a:p>
            <a:r>
              <a:rPr lang="en-US" sz="1200" dirty="0">
                <a:latin typeface="Calibri" panose="020F0502020204030204" pitchFamily="34" charset="0"/>
                <a:cs typeface="Calibri" panose="020F0502020204030204" pitchFamily="34" charset="0"/>
              </a:rPr>
              <a:t>Asian American </a:t>
            </a:r>
          </a:p>
          <a:p>
            <a:r>
              <a:rPr lang="en-US" sz="1200" dirty="0">
                <a:latin typeface="Calibri" panose="020F0502020204030204" pitchFamily="34" charset="0"/>
                <a:cs typeface="Calibri" panose="020F0502020204030204" pitchFamily="34" charset="0"/>
              </a:rPr>
              <a:t>Hispanic American</a:t>
            </a:r>
          </a:p>
          <a:p>
            <a:r>
              <a:rPr lang="en-US" sz="1200" dirty="0">
                <a:latin typeface="Calibri" panose="020F0502020204030204" pitchFamily="34" charset="0"/>
                <a:cs typeface="Calibri" panose="020F0502020204030204" pitchFamily="34" charset="0"/>
              </a:rPr>
              <a:t>Native American</a:t>
            </a:r>
          </a:p>
          <a:p>
            <a:r>
              <a:rPr lang="en-US" sz="1200" dirty="0">
                <a:latin typeface="Calibri" panose="020F0502020204030204" pitchFamily="34" charset="0"/>
                <a:cs typeface="Calibri" panose="020F0502020204030204" pitchFamily="34" charset="0"/>
              </a:rPr>
              <a:t>Subcontinent Asian American</a:t>
            </a:r>
            <a:endParaRPr lang="en-US" sz="1200" dirty="0"/>
          </a:p>
        </p:txBody>
      </p:sp>
      <p:cxnSp>
        <p:nvCxnSpPr>
          <p:cNvPr id="6" name="Straight Arrow Connector 5">
            <a:extLst>
              <a:ext uri="{FF2B5EF4-FFF2-40B4-BE49-F238E27FC236}">
                <a16:creationId xmlns:a16="http://schemas.microsoft.com/office/drawing/2014/main" id="{991F571A-C01E-4BF0-B1C3-E6314698AD25}"/>
              </a:ext>
            </a:extLst>
          </p:cNvPr>
          <p:cNvCxnSpPr/>
          <p:nvPr/>
        </p:nvCxnSpPr>
        <p:spPr>
          <a:xfrm>
            <a:off x="3352800" y="3911599"/>
            <a:ext cx="884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2050553-258F-803B-3088-F70D831BCA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00" y="6033130"/>
            <a:ext cx="1604999" cy="609599"/>
          </a:xfrm>
          <a:prstGeom prst="rect">
            <a:avLst/>
          </a:prstGeom>
        </p:spPr>
      </p:pic>
      <p:sp>
        <p:nvSpPr>
          <p:cNvPr id="5" name="TextBox 4">
            <a:extLst>
              <a:ext uri="{FF2B5EF4-FFF2-40B4-BE49-F238E27FC236}">
                <a16:creationId xmlns:a16="http://schemas.microsoft.com/office/drawing/2014/main" id="{A2CB1D2A-59D5-3047-E48E-F34064B1FCFE}"/>
              </a:ext>
            </a:extLst>
          </p:cNvPr>
          <p:cNvSpPr txBox="1"/>
          <p:nvPr/>
        </p:nvSpPr>
        <p:spPr>
          <a:xfrm>
            <a:off x="1833599" y="6226061"/>
            <a:ext cx="3651344" cy="369332"/>
          </a:xfrm>
          <a:prstGeom prst="rect">
            <a:avLst/>
          </a:prstGeom>
          <a:noFill/>
        </p:spPr>
        <p:txBody>
          <a:bodyPr wrap="square" rtlCol="0">
            <a:spAutoFit/>
          </a:bodyPr>
          <a:lstStyle/>
          <a:p>
            <a:r>
              <a:rPr lang="en-US" dirty="0">
                <a:hlinkClick r:id="rId6"/>
              </a:rPr>
              <a:t>OSD Certification Application</a:t>
            </a:r>
            <a:r>
              <a:rPr lang="en-US" dirty="0"/>
              <a:t> </a:t>
            </a:r>
          </a:p>
        </p:txBody>
      </p:sp>
    </p:spTree>
    <p:extLst>
      <p:ext uri="{BB962C8B-B14F-4D97-AF65-F5344CB8AC3E}">
        <p14:creationId xmlns:p14="http://schemas.microsoft.com/office/powerpoint/2010/main" val="554679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id="{DAD981AB-CD7D-4F22-AAA9-AFF06B55271A}"/>
              </a:ext>
            </a:extLst>
          </p:cNvPr>
          <p:cNvGraphicFramePr>
            <a:graphicFrameLocks noGrp="1"/>
          </p:cNvGraphicFramePr>
          <p:nvPr/>
        </p:nvGraphicFramePr>
        <p:xfrm>
          <a:off x="3780255" y="1590352"/>
          <a:ext cx="4906546" cy="4374612"/>
        </p:xfrm>
        <a:graphic>
          <a:graphicData uri="http://schemas.openxmlformats.org/drawingml/2006/table">
            <a:tbl>
              <a:tblPr firstRow="1" bandRow="1">
                <a:tableStyleId>{3B4B98B0-60AC-42C2-AFA5-B58CD77FA1E5}</a:tableStyleId>
              </a:tblPr>
              <a:tblGrid>
                <a:gridCol w="1753827">
                  <a:extLst>
                    <a:ext uri="{9D8B030D-6E8A-4147-A177-3AD203B41FA5}">
                      <a16:colId xmlns:a16="http://schemas.microsoft.com/office/drawing/2014/main" val="1139449602"/>
                    </a:ext>
                  </a:extLst>
                </a:gridCol>
                <a:gridCol w="1555913">
                  <a:extLst>
                    <a:ext uri="{9D8B030D-6E8A-4147-A177-3AD203B41FA5}">
                      <a16:colId xmlns:a16="http://schemas.microsoft.com/office/drawing/2014/main" val="1394209168"/>
                    </a:ext>
                  </a:extLst>
                </a:gridCol>
                <a:gridCol w="1596806">
                  <a:extLst>
                    <a:ext uri="{9D8B030D-6E8A-4147-A177-3AD203B41FA5}">
                      <a16:colId xmlns:a16="http://schemas.microsoft.com/office/drawing/2014/main" val="394167650"/>
                    </a:ext>
                  </a:extLst>
                </a:gridCol>
              </a:tblGrid>
              <a:tr h="981573">
                <a:tc>
                  <a:txBody>
                    <a:bodyPr/>
                    <a:lstStyle/>
                    <a:p>
                      <a:r>
                        <a:rPr lang="en-US" sz="1900" b="1" dirty="0">
                          <a:solidFill>
                            <a:schemeClr val="tx1">
                              <a:lumMod val="75000"/>
                              <a:lumOff val="25000"/>
                            </a:schemeClr>
                          </a:solidFill>
                          <a:latin typeface="Calibri" panose="020F0502020204030204" pitchFamily="34" charset="0"/>
                          <a:cs typeface="Calibri" panose="020F0502020204030204" pitchFamily="34" charset="0"/>
                        </a:rPr>
                        <a:t>INDUSTRY</a:t>
                      </a:r>
                    </a:p>
                  </a:txBody>
                  <a:tcPr marL="176490" marR="88245" marT="88245" marB="88245"/>
                </a:tc>
                <a:tc>
                  <a:txBody>
                    <a:bodyPr/>
                    <a:lstStyle/>
                    <a:p>
                      <a:r>
                        <a:rPr lang="en-US" sz="1900" b="1" dirty="0">
                          <a:solidFill>
                            <a:schemeClr val="tx1">
                              <a:lumMod val="75000"/>
                              <a:lumOff val="25000"/>
                            </a:schemeClr>
                          </a:solidFill>
                          <a:latin typeface="Calibri" panose="020F0502020204030204" pitchFamily="34" charset="0"/>
                          <a:cs typeface="Calibri" panose="020F0502020204030204" pitchFamily="34" charset="0"/>
                        </a:rPr>
                        <a:t>FTE</a:t>
                      </a:r>
                    </a:p>
                    <a:p>
                      <a:r>
                        <a:rPr lang="en-US" sz="1900" b="1" dirty="0">
                          <a:solidFill>
                            <a:schemeClr val="tx1">
                              <a:lumMod val="75000"/>
                              <a:lumOff val="25000"/>
                            </a:schemeClr>
                          </a:solidFill>
                          <a:latin typeface="Calibri" panose="020F0502020204030204" pitchFamily="34" charset="0"/>
                          <a:cs typeface="Calibri" panose="020F0502020204030204" pitchFamily="34" charset="0"/>
                        </a:rPr>
                        <a:t>(Full-time Equivalent)</a:t>
                      </a:r>
                    </a:p>
                  </a:txBody>
                  <a:tcPr marL="176490" marR="88245" marT="88245" marB="88245"/>
                </a:tc>
                <a:tc>
                  <a:txBody>
                    <a:bodyPr/>
                    <a:lstStyle/>
                    <a:p>
                      <a:r>
                        <a:rPr lang="en-US" sz="1900" b="1" dirty="0">
                          <a:solidFill>
                            <a:schemeClr val="tx1">
                              <a:lumMod val="75000"/>
                              <a:lumOff val="25000"/>
                            </a:schemeClr>
                          </a:solidFill>
                          <a:latin typeface="Calibri" panose="020F0502020204030204" pitchFamily="34" charset="0"/>
                          <a:cs typeface="Calibri" panose="020F0502020204030204" pitchFamily="34" charset="0"/>
                        </a:rPr>
                        <a:t>GROSS SALES</a:t>
                      </a:r>
                    </a:p>
                  </a:txBody>
                  <a:tcPr marL="176490" marR="88245" marT="88245" marB="88245"/>
                </a:tc>
                <a:extLst>
                  <a:ext uri="{0D108BD9-81ED-4DB2-BD59-A6C34878D82A}">
                    <a16:rowId xmlns:a16="http://schemas.microsoft.com/office/drawing/2014/main" val="2989383049"/>
                  </a:ext>
                </a:extLst>
              </a:tr>
              <a:tr h="709632">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Architecture &amp; Engineering</a:t>
                      </a:r>
                    </a:p>
                  </a:txBody>
                  <a:tcPr marL="176490" marR="88245" marT="88245" marB="88245">
                    <a:solidFill>
                      <a:schemeClr val="accent6">
                        <a:lumMod val="75000"/>
                        <a:alpha val="20000"/>
                      </a:schemeClr>
                    </a:solidFill>
                  </a:tcPr>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none</a:t>
                      </a:r>
                    </a:p>
                  </a:txBody>
                  <a:tcPr marL="176490" marR="88245" marT="88245" marB="88245">
                    <a:solidFill>
                      <a:schemeClr val="accent6">
                        <a:lumMod val="75000"/>
                        <a:alpha val="20000"/>
                      </a:schemeClr>
                    </a:solidFill>
                  </a:tcPr>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&lt;$3,500,000</a:t>
                      </a:r>
                    </a:p>
                  </a:txBody>
                  <a:tcPr marL="176490" marR="88245" marT="88245" marB="88245">
                    <a:solidFill>
                      <a:schemeClr val="accent6">
                        <a:lumMod val="75000"/>
                        <a:alpha val="20000"/>
                      </a:schemeClr>
                    </a:solidFill>
                  </a:tcPr>
                </a:tc>
                <a:extLst>
                  <a:ext uri="{0D108BD9-81ED-4DB2-BD59-A6C34878D82A}">
                    <a16:rowId xmlns:a16="http://schemas.microsoft.com/office/drawing/2014/main" val="1199889313"/>
                  </a:ext>
                </a:extLst>
              </a:tr>
              <a:tr h="437691">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Construction</a:t>
                      </a:r>
                    </a:p>
                  </a:txBody>
                  <a:tcPr marL="176490" marR="88245" marT="88245" marB="88245"/>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&lt;250</a:t>
                      </a:r>
                    </a:p>
                  </a:txBody>
                  <a:tcPr marL="176490" marR="88245" marT="88245" marB="88245"/>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&lt;$7,000,000</a:t>
                      </a:r>
                    </a:p>
                  </a:txBody>
                  <a:tcPr marL="176490" marR="88245" marT="88245" marB="88245"/>
                </a:tc>
                <a:extLst>
                  <a:ext uri="{0D108BD9-81ED-4DB2-BD59-A6C34878D82A}">
                    <a16:rowId xmlns:a16="http://schemas.microsoft.com/office/drawing/2014/main" val="985794382"/>
                  </a:ext>
                </a:extLst>
              </a:tr>
              <a:tr h="709632">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Manufacturing</a:t>
                      </a:r>
                    </a:p>
                  </a:txBody>
                  <a:tcPr marL="176490" marR="88245" marT="88245" marB="88245">
                    <a:solidFill>
                      <a:schemeClr val="accent6">
                        <a:lumMod val="75000"/>
                        <a:alpha val="20000"/>
                      </a:schemeClr>
                    </a:solidFill>
                  </a:tcPr>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&lt;250</a:t>
                      </a:r>
                    </a:p>
                  </a:txBody>
                  <a:tcPr marL="176490" marR="88245" marT="88245" marB="88245">
                    <a:solidFill>
                      <a:schemeClr val="accent6">
                        <a:lumMod val="75000"/>
                        <a:alpha val="20000"/>
                      </a:schemeClr>
                    </a:solidFill>
                  </a:tcPr>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none</a:t>
                      </a:r>
                    </a:p>
                  </a:txBody>
                  <a:tcPr marL="176490" marR="88245" marT="88245" marB="88245">
                    <a:solidFill>
                      <a:schemeClr val="accent6">
                        <a:lumMod val="75000"/>
                        <a:alpha val="20000"/>
                      </a:schemeClr>
                    </a:solidFill>
                  </a:tcPr>
                </a:tc>
                <a:extLst>
                  <a:ext uri="{0D108BD9-81ED-4DB2-BD59-A6C34878D82A}">
                    <a16:rowId xmlns:a16="http://schemas.microsoft.com/office/drawing/2014/main" val="1262092695"/>
                  </a:ext>
                </a:extLst>
              </a:tr>
              <a:tr h="437691">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Retail</a:t>
                      </a:r>
                    </a:p>
                  </a:txBody>
                  <a:tcPr marL="176490" marR="88245" marT="88245" marB="88245"/>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&lt;25</a:t>
                      </a:r>
                    </a:p>
                  </a:txBody>
                  <a:tcPr marL="176490" marR="88245" marT="88245" marB="88245"/>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&lt;$3,500,000</a:t>
                      </a:r>
                    </a:p>
                  </a:txBody>
                  <a:tcPr marL="176490" marR="88245" marT="88245" marB="88245"/>
                </a:tc>
                <a:extLst>
                  <a:ext uri="{0D108BD9-81ED-4DB2-BD59-A6C34878D82A}">
                    <a16:rowId xmlns:a16="http://schemas.microsoft.com/office/drawing/2014/main" val="1510854935"/>
                  </a:ext>
                </a:extLst>
              </a:tr>
              <a:tr h="437691">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Service</a:t>
                      </a:r>
                    </a:p>
                  </a:txBody>
                  <a:tcPr marL="176490" marR="88245" marT="88245" marB="88245">
                    <a:solidFill>
                      <a:schemeClr val="accent6">
                        <a:lumMod val="75000"/>
                        <a:alpha val="20000"/>
                      </a:schemeClr>
                    </a:solidFill>
                  </a:tcPr>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&lt;50</a:t>
                      </a:r>
                    </a:p>
                  </a:txBody>
                  <a:tcPr marL="176490" marR="88245" marT="88245" marB="88245">
                    <a:solidFill>
                      <a:schemeClr val="accent6">
                        <a:lumMod val="75000"/>
                        <a:alpha val="20000"/>
                      </a:schemeClr>
                    </a:solidFill>
                  </a:tcPr>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&lt;$3,500,000</a:t>
                      </a:r>
                    </a:p>
                  </a:txBody>
                  <a:tcPr marL="176490" marR="88245" marT="88245" marB="88245">
                    <a:solidFill>
                      <a:schemeClr val="accent6">
                        <a:lumMod val="75000"/>
                        <a:alpha val="20000"/>
                      </a:schemeClr>
                    </a:solidFill>
                  </a:tcPr>
                </a:tc>
                <a:extLst>
                  <a:ext uri="{0D108BD9-81ED-4DB2-BD59-A6C34878D82A}">
                    <a16:rowId xmlns:a16="http://schemas.microsoft.com/office/drawing/2014/main" val="4027571580"/>
                  </a:ext>
                </a:extLst>
              </a:tr>
              <a:tr h="437691">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Wholesale</a:t>
                      </a:r>
                    </a:p>
                  </a:txBody>
                  <a:tcPr marL="176490" marR="88245" marT="88245" marB="88245"/>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&lt;50</a:t>
                      </a:r>
                    </a:p>
                  </a:txBody>
                  <a:tcPr marL="176490" marR="88245" marT="88245" marB="88245"/>
                </a:tc>
                <a:tc>
                  <a:txBody>
                    <a:bodyPr/>
                    <a:lstStyle/>
                    <a:p>
                      <a:r>
                        <a:rPr lang="en-US" sz="1900" dirty="0">
                          <a:solidFill>
                            <a:schemeClr val="tx1">
                              <a:lumMod val="75000"/>
                              <a:lumOff val="25000"/>
                            </a:schemeClr>
                          </a:solidFill>
                          <a:latin typeface="Calibri" panose="020F0502020204030204" pitchFamily="34" charset="0"/>
                          <a:cs typeface="Calibri" panose="020F0502020204030204" pitchFamily="34" charset="0"/>
                        </a:rPr>
                        <a:t>none</a:t>
                      </a:r>
                    </a:p>
                  </a:txBody>
                  <a:tcPr marL="176490" marR="88245" marT="88245" marB="88245"/>
                </a:tc>
                <a:extLst>
                  <a:ext uri="{0D108BD9-81ED-4DB2-BD59-A6C34878D82A}">
                    <a16:rowId xmlns:a16="http://schemas.microsoft.com/office/drawing/2014/main" val="622449520"/>
                  </a:ext>
                </a:extLst>
              </a:tr>
            </a:tbl>
          </a:graphicData>
        </a:graphic>
      </p:graphicFrame>
      <p:sp>
        <p:nvSpPr>
          <p:cNvPr id="9" name="Title 1">
            <a:extLst>
              <a:ext uri="{FF2B5EF4-FFF2-40B4-BE49-F238E27FC236}">
                <a16:creationId xmlns:a16="http://schemas.microsoft.com/office/drawing/2014/main" id="{4106841E-ED67-4820-B3F6-99D86F1E9B6D}"/>
              </a:ext>
            </a:extLst>
          </p:cNvPr>
          <p:cNvSpPr txBox="1">
            <a:spLocks/>
          </p:cNvSpPr>
          <p:nvPr/>
        </p:nvSpPr>
        <p:spPr>
          <a:xfrm>
            <a:off x="128912" y="831376"/>
            <a:ext cx="3651343" cy="662457"/>
          </a:xfrm>
          <a:prstGeom prst="rect">
            <a:avLst/>
          </a:prstGeom>
          <a:noFill/>
          <a:ln>
            <a:noFill/>
          </a:ln>
        </p:spPr>
        <p:txBody>
          <a:bodyPr bIns="51435"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defTabSz="685800" fontAlgn="auto">
              <a:spcAft>
                <a:spcPts val="0"/>
              </a:spcAft>
              <a:defRPr/>
            </a:pPr>
            <a:r>
              <a:rPr lang="en-US" sz="2400" dirty="0">
                <a:solidFill>
                  <a:srgbClr val="002060"/>
                </a:solidFill>
                <a:latin typeface="Calibri" panose="020F0502020204030204" pitchFamily="34" charset="0"/>
                <a:cs typeface="Calibri" panose="020F0502020204030204" pitchFamily="34" charset="0"/>
              </a:rPr>
              <a:t>What/Who Is </a:t>
            </a:r>
            <a:r>
              <a:rPr lang="en-US" sz="2400" b="1" i="1" dirty="0">
                <a:solidFill>
                  <a:srgbClr val="002060"/>
                </a:solidFill>
                <a:latin typeface="Calibri" panose="020F0502020204030204" pitchFamily="34" charset="0"/>
                <a:cs typeface="Calibri" panose="020F0502020204030204" pitchFamily="34" charset="0"/>
              </a:rPr>
              <a:t>potentially</a:t>
            </a:r>
            <a:r>
              <a:rPr lang="en-US" sz="2400" dirty="0">
                <a:solidFill>
                  <a:srgbClr val="002060"/>
                </a:solidFill>
                <a:latin typeface="Calibri" panose="020F0502020204030204" pitchFamily="34" charset="0"/>
                <a:cs typeface="Calibri" panose="020F0502020204030204" pitchFamily="34" charset="0"/>
              </a:rPr>
              <a:t> a Small Business (SBF)?</a:t>
            </a:r>
          </a:p>
        </p:txBody>
      </p:sp>
      <p:sp>
        <p:nvSpPr>
          <p:cNvPr id="7" name="TextBox 6">
            <a:extLst>
              <a:ext uri="{FF2B5EF4-FFF2-40B4-BE49-F238E27FC236}">
                <a16:creationId xmlns:a16="http://schemas.microsoft.com/office/drawing/2014/main" id="{0C7577C3-F2CE-4F07-A30D-13EF6172A3FC}"/>
              </a:ext>
            </a:extLst>
          </p:cNvPr>
          <p:cNvSpPr txBox="1"/>
          <p:nvPr/>
        </p:nvSpPr>
        <p:spPr>
          <a:xfrm>
            <a:off x="3930130" y="931773"/>
            <a:ext cx="4937203" cy="461665"/>
          </a:xfrm>
          <a:prstGeom prst="rect">
            <a:avLst/>
          </a:prstGeom>
          <a:noFill/>
        </p:spPr>
        <p:txBody>
          <a:bodyPr wrap="square" rtlCol="0">
            <a:spAutoFit/>
          </a:bodyPr>
          <a:lstStyle/>
          <a:p>
            <a:pPr algn="ctr"/>
            <a:r>
              <a:rPr lang="en-US" sz="2400" b="1" dirty="0"/>
              <a:t>SBF Eligibility Thresholds</a:t>
            </a:r>
          </a:p>
        </p:txBody>
      </p:sp>
      <p:sp>
        <p:nvSpPr>
          <p:cNvPr id="13" name="Rectangle 12">
            <a:extLst>
              <a:ext uri="{FF2B5EF4-FFF2-40B4-BE49-F238E27FC236}">
                <a16:creationId xmlns:a16="http://schemas.microsoft.com/office/drawing/2014/main" id="{EE807C2B-94EC-4066-8C93-2AE5904C7363}"/>
              </a:ext>
            </a:extLst>
          </p:cNvPr>
          <p:cNvSpPr/>
          <p:nvPr/>
        </p:nvSpPr>
        <p:spPr>
          <a:xfrm>
            <a:off x="354584" y="1859340"/>
            <a:ext cx="3222497" cy="1569660"/>
          </a:xfrm>
          <a:prstGeom prst="rect">
            <a:avLst/>
          </a:prstGeom>
        </p:spPr>
        <p:txBody>
          <a:bodyPr wrap="square">
            <a:spAutoFit/>
          </a:bodyPr>
          <a:lstStyle/>
          <a:p>
            <a:pPr lvl="0">
              <a:defRPr/>
            </a:pPr>
            <a:r>
              <a:rPr lang="en-US" sz="2400" dirty="0">
                <a:solidFill>
                  <a:prstClr val="black"/>
                </a:solidFill>
              </a:rPr>
              <a:t>A for-profit business in these sectors and at or smaller than these sizes…..</a:t>
            </a:r>
          </a:p>
        </p:txBody>
      </p:sp>
      <p:pic>
        <p:nvPicPr>
          <p:cNvPr id="3" name="Picture 2">
            <a:extLst>
              <a:ext uri="{FF2B5EF4-FFF2-40B4-BE49-F238E27FC236}">
                <a16:creationId xmlns:a16="http://schemas.microsoft.com/office/drawing/2014/main" id="{4929263E-C049-4924-A8D1-692EFC00C0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867" y="3721897"/>
            <a:ext cx="1841084" cy="1676400"/>
          </a:xfrm>
          <a:prstGeom prst="rect">
            <a:avLst/>
          </a:prstGeom>
        </p:spPr>
      </p:pic>
      <p:pic>
        <p:nvPicPr>
          <p:cNvPr id="2" name="Picture 1">
            <a:extLst>
              <a:ext uri="{FF2B5EF4-FFF2-40B4-BE49-F238E27FC236}">
                <a16:creationId xmlns:a16="http://schemas.microsoft.com/office/drawing/2014/main" id="{3FDCBAA5-A911-9593-FD09-6259B5DDEA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033130"/>
            <a:ext cx="1604999" cy="609599"/>
          </a:xfrm>
          <a:prstGeom prst="rect">
            <a:avLst/>
          </a:prstGeom>
        </p:spPr>
      </p:pic>
      <p:sp>
        <p:nvSpPr>
          <p:cNvPr id="4" name="TextBox 3">
            <a:extLst>
              <a:ext uri="{FF2B5EF4-FFF2-40B4-BE49-F238E27FC236}">
                <a16:creationId xmlns:a16="http://schemas.microsoft.com/office/drawing/2014/main" id="{3E876295-DBEB-7494-18AF-8EEE15AE552B}"/>
              </a:ext>
            </a:extLst>
          </p:cNvPr>
          <p:cNvSpPr txBox="1"/>
          <p:nvPr/>
        </p:nvSpPr>
        <p:spPr>
          <a:xfrm>
            <a:off x="1751409" y="6257861"/>
            <a:ext cx="3651344" cy="369332"/>
          </a:xfrm>
          <a:prstGeom prst="rect">
            <a:avLst/>
          </a:prstGeom>
          <a:noFill/>
        </p:spPr>
        <p:txBody>
          <a:bodyPr wrap="square" rtlCol="0">
            <a:spAutoFit/>
          </a:bodyPr>
          <a:lstStyle/>
          <a:p>
            <a:r>
              <a:rPr lang="en-US" dirty="0">
                <a:hlinkClick r:id="rId5"/>
              </a:rPr>
              <a:t>OSD Certification Application</a:t>
            </a:r>
            <a:r>
              <a:rPr lang="en-US" dirty="0"/>
              <a:t> </a:t>
            </a:r>
          </a:p>
        </p:txBody>
      </p:sp>
    </p:spTree>
    <p:extLst>
      <p:ext uri="{BB962C8B-B14F-4D97-AF65-F5344CB8AC3E}">
        <p14:creationId xmlns:p14="http://schemas.microsoft.com/office/powerpoint/2010/main" val="408917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0785" y="622655"/>
            <a:ext cx="6911930" cy="523220"/>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hlinkClick r:id="rId3"/>
              </a:rPr>
              <a:t>https://mymarketplace.delaware.gov/</a:t>
            </a:r>
            <a:r>
              <a:rPr lang="en-US" sz="2800" dirty="0">
                <a:solidFill>
                  <a:srgbClr val="002060"/>
                </a:solidFill>
                <a:latin typeface="Calibri" panose="020F0502020204030204"/>
                <a:cs typeface="+mn-cs"/>
              </a:rPr>
              <a:t>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4"/>
          <a:stretch>
            <a:fillRect/>
          </a:stretch>
        </p:blipFill>
        <p:spPr>
          <a:xfrm>
            <a:off x="374904" y="1238250"/>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7" name="Content Placeholder 6">
            <a:extLst>
              <a:ext uri="{FF2B5EF4-FFF2-40B4-BE49-F238E27FC236}">
                <a16:creationId xmlns:a16="http://schemas.microsoft.com/office/drawing/2014/main" id="{06DDCF98-70BD-A256-F774-02C339496462}"/>
              </a:ext>
            </a:extLst>
          </p:cNvPr>
          <p:cNvPicPr>
            <a:picLocks noGrp="1" noChangeAspect="1"/>
          </p:cNvPicPr>
          <p:nvPr>
            <p:ph sz="quarter" idx="1"/>
          </p:nvPr>
        </p:nvPicPr>
        <p:blipFill>
          <a:blip r:embed="rId5"/>
          <a:stretch>
            <a:fillRect/>
          </a:stretch>
        </p:blipFill>
        <p:spPr>
          <a:xfrm>
            <a:off x="698500" y="1638300"/>
            <a:ext cx="7747000" cy="4686300"/>
          </a:xfrm>
          <a:prstGeom prst="rect">
            <a:avLst/>
          </a:prstGeom>
          <a:ln>
            <a:noFill/>
          </a:ln>
          <a:effectLst>
            <a:outerShdw blurRad="190500" algn="tl" rotWithShape="0">
              <a:srgbClr val="000000">
                <a:alpha val="70000"/>
              </a:srgbClr>
            </a:outerShdw>
          </a:effectLst>
        </p:spPr>
      </p:pic>
      <p:sp>
        <p:nvSpPr>
          <p:cNvPr id="8" name="Star: 5 Points 7">
            <a:extLst>
              <a:ext uri="{FF2B5EF4-FFF2-40B4-BE49-F238E27FC236}">
                <a16:creationId xmlns:a16="http://schemas.microsoft.com/office/drawing/2014/main" id="{735E8D3A-E699-3632-64AE-53998120497C}"/>
              </a:ext>
            </a:extLst>
          </p:cNvPr>
          <p:cNvSpPr/>
          <p:nvPr/>
        </p:nvSpPr>
        <p:spPr>
          <a:xfrm>
            <a:off x="2667000" y="4267200"/>
            <a:ext cx="76200" cy="76200"/>
          </a:xfrm>
          <a:prstGeom prst="star5">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tar: 5 Points 12">
            <a:extLst>
              <a:ext uri="{FF2B5EF4-FFF2-40B4-BE49-F238E27FC236}">
                <a16:creationId xmlns:a16="http://schemas.microsoft.com/office/drawing/2014/main" id="{6D90F022-672B-FD63-9EBE-D7AD8E632A8D}"/>
              </a:ext>
            </a:extLst>
          </p:cNvPr>
          <p:cNvSpPr/>
          <p:nvPr/>
        </p:nvSpPr>
        <p:spPr>
          <a:xfrm>
            <a:off x="5374546" y="4735983"/>
            <a:ext cx="76200" cy="76200"/>
          </a:xfrm>
          <a:prstGeom prst="star5">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r: 5 Points 14">
            <a:extLst>
              <a:ext uri="{FF2B5EF4-FFF2-40B4-BE49-F238E27FC236}">
                <a16:creationId xmlns:a16="http://schemas.microsoft.com/office/drawing/2014/main" id="{696FD9B9-EC1A-BDE7-E245-DA94787B7FA4}"/>
              </a:ext>
            </a:extLst>
          </p:cNvPr>
          <p:cNvSpPr/>
          <p:nvPr/>
        </p:nvSpPr>
        <p:spPr>
          <a:xfrm>
            <a:off x="5372100" y="6152154"/>
            <a:ext cx="76200" cy="76200"/>
          </a:xfrm>
          <a:prstGeom prst="star5">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ar: 5 Points 15">
            <a:extLst>
              <a:ext uri="{FF2B5EF4-FFF2-40B4-BE49-F238E27FC236}">
                <a16:creationId xmlns:a16="http://schemas.microsoft.com/office/drawing/2014/main" id="{E0858037-C12B-87CC-E662-F59AE6AE2A3C}"/>
              </a:ext>
            </a:extLst>
          </p:cNvPr>
          <p:cNvSpPr/>
          <p:nvPr/>
        </p:nvSpPr>
        <p:spPr>
          <a:xfrm>
            <a:off x="5380139" y="5065184"/>
            <a:ext cx="76200" cy="76200"/>
          </a:xfrm>
          <a:prstGeom prst="star5">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tar: 5 Points 16">
            <a:extLst>
              <a:ext uri="{FF2B5EF4-FFF2-40B4-BE49-F238E27FC236}">
                <a16:creationId xmlns:a16="http://schemas.microsoft.com/office/drawing/2014/main" id="{6E6861CB-5956-BA9A-107F-B8787CF75B04}"/>
              </a:ext>
            </a:extLst>
          </p:cNvPr>
          <p:cNvSpPr/>
          <p:nvPr/>
        </p:nvSpPr>
        <p:spPr>
          <a:xfrm>
            <a:off x="2667000" y="5141384"/>
            <a:ext cx="76200" cy="76200"/>
          </a:xfrm>
          <a:prstGeom prst="star5">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9877D75A-D2A0-0E99-A408-C56ABC2094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
        <p:nvSpPr>
          <p:cNvPr id="19" name="Star: 5 Points 18">
            <a:extLst>
              <a:ext uri="{FF2B5EF4-FFF2-40B4-BE49-F238E27FC236}">
                <a16:creationId xmlns:a16="http://schemas.microsoft.com/office/drawing/2014/main" id="{22A2C6EA-3D77-9FC1-6113-692E6A12A889}"/>
              </a:ext>
            </a:extLst>
          </p:cNvPr>
          <p:cNvSpPr/>
          <p:nvPr/>
        </p:nvSpPr>
        <p:spPr>
          <a:xfrm>
            <a:off x="5356095" y="5914029"/>
            <a:ext cx="76200" cy="76200"/>
          </a:xfrm>
          <a:prstGeom prst="star5">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479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A67880-135A-B27A-899A-1EB56F3B7098}"/>
              </a:ext>
            </a:extLst>
          </p:cNvPr>
          <p:cNvSpPr>
            <a:spLocks noGrp="1"/>
          </p:cNvSpPr>
          <p:nvPr>
            <p:ph type="body" idx="1"/>
          </p:nvPr>
        </p:nvSpPr>
        <p:spPr/>
        <p:txBody>
          <a:bodyPr/>
          <a:lstStyle/>
          <a:p>
            <a:r>
              <a:rPr lang="en-US" sz="2800" u="sng" dirty="0">
                <a:latin typeface="Calibri" panose="020F0502020204030204" pitchFamily="34" charset="0"/>
                <a:ea typeface="Calibri" panose="020F0502020204030204" pitchFamily="34" charset="0"/>
                <a:cs typeface="Calibri" panose="020F0502020204030204" pitchFamily="34" charset="0"/>
              </a:rPr>
              <a:t>*Delaware Businesses</a:t>
            </a:r>
          </a:p>
        </p:txBody>
      </p:sp>
      <p:sp>
        <p:nvSpPr>
          <p:cNvPr id="4" name="Text Placeholder 3">
            <a:extLst>
              <a:ext uri="{FF2B5EF4-FFF2-40B4-BE49-F238E27FC236}">
                <a16:creationId xmlns:a16="http://schemas.microsoft.com/office/drawing/2014/main" id="{663CD606-6675-360F-91B3-D370D27434C4}"/>
              </a:ext>
            </a:extLst>
          </p:cNvPr>
          <p:cNvSpPr>
            <a:spLocks noGrp="1"/>
          </p:cNvSpPr>
          <p:nvPr>
            <p:ph type="body" sz="half" idx="3"/>
          </p:nvPr>
        </p:nvSpPr>
        <p:spPr/>
        <p:txBody>
          <a:bodyPr/>
          <a:lstStyle/>
          <a:p>
            <a:r>
              <a:rPr lang="en-US" sz="2800" u="sng" dirty="0">
                <a:latin typeface="Calibri" panose="020F0502020204030204" pitchFamily="34" charset="0"/>
                <a:ea typeface="Calibri" panose="020F0502020204030204" pitchFamily="34" charset="0"/>
                <a:cs typeface="Calibri" panose="020F0502020204030204" pitchFamily="34" charset="0"/>
              </a:rPr>
              <a:t>Out-of-State Businesses</a:t>
            </a:r>
          </a:p>
        </p:txBody>
      </p:sp>
      <p:sp>
        <p:nvSpPr>
          <p:cNvPr id="6" name="Content Placeholder 5">
            <a:extLst>
              <a:ext uri="{FF2B5EF4-FFF2-40B4-BE49-F238E27FC236}">
                <a16:creationId xmlns:a16="http://schemas.microsoft.com/office/drawing/2014/main" id="{360FBD9D-CDB6-C946-2642-AEB52CB4A6D0}"/>
              </a:ext>
            </a:extLst>
          </p:cNvPr>
          <p:cNvSpPr>
            <a:spLocks noGrp="1"/>
          </p:cNvSpPr>
          <p:nvPr>
            <p:ph sz="half" idx="2"/>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DE Business License</a:t>
            </a:r>
          </a:p>
          <a:p>
            <a:r>
              <a:rPr lang="en-US" dirty="0">
                <a:latin typeface="Calibri" panose="020F0502020204030204" pitchFamily="34" charset="0"/>
                <a:ea typeface="Calibri" panose="020F0502020204030204" pitchFamily="34" charset="0"/>
                <a:cs typeface="Calibri" panose="020F0502020204030204" pitchFamily="34" charset="0"/>
              </a:rPr>
              <a:t>Governance Documents </a:t>
            </a:r>
            <a:r>
              <a:rPr lang="en-US" sz="2400" dirty="0">
                <a:latin typeface="Calibri" panose="020F0502020204030204" pitchFamily="34" charset="0"/>
                <a:ea typeface="Calibri" panose="020F0502020204030204" pitchFamily="34" charset="0"/>
                <a:cs typeface="Calibri" panose="020F0502020204030204" pitchFamily="34" charset="0"/>
              </a:rPr>
              <a:t>(Corp, S Corp, LLC, LLP, etc.) </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*Professional License</a:t>
            </a:r>
          </a:p>
          <a:p>
            <a:r>
              <a:rPr lang="en-US" dirty="0">
                <a:latin typeface="Calibri" panose="020F0502020204030204" pitchFamily="34" charset="0"/>
                <a:ea typeface="Calibri" panose="020F0502020204030204" pitchFamily="34" charset="0"/>
                <a:cs typeface="Calibri" panose="020F0502020204030204" pitchFamily="34" charset="0"/>
              </a:rPr>
              <a:t>*Status Verification</a:t>
            </a:r>
          </a:p>
          <a:p>
            <a:r>
              <a:rPr lang="en-US" dirty="0">
                <a:solidFill>
                  <a:srgbClr val="00B050"/>
                </a:solidFill>
                <a:latin typeface="Calibri" panose="020F0502020204030204" pitchFamily="34" charset="0"/>
                <a:ea typeface="Calibri" panose="020F0502020204030204" pitchFamily="34" charset="0"/>
                <a:cs typeface="Calibri" panose="020F0502020204030204" pitchFamily="34" charset="0"/>
              </a:rPr>
              <a:t>*Tax Documents</a:t>
            </a:r>
          </a:p>
        </p:txBody>
      </p:sp>
      <p:sp>
        <p:nvSpPr>
          <p:cNvPr id="7" name="Content Placeholder 6">
            <a:extLst>
              <a:ext uri="{FF2B5EF4-FFF2-40B4-BE49-F238E27FC236}">
                <a16:creationId xmlns:a16="http://schemas.microsoft.com/office/drawing/2014/main" id="{3B52503F-EE7E-D7DE-C12D-B1FC29821AC1}"/>
              </a:ext>
            </a:extLst>
          </p:cNvPr>
          <p:cNvSpPr>
            <a:spLocks noGrp="1"/>
          </p:cNvSpPr>
          <p:nvPr>
            <p:ph sz="half" idx="4"/>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Home State or National Certification</a:t>
            </a:r>
          </a:p>
          <a:p>
            <a:r>
              <a:rPr lang="en-US" dirty="0">
                <a:latin typeface="Calibri" panose="020F0502020204030204" pitchFamily="34" charset="0"/>
                <a:ea typeface="Calibri" panose="020F0502020204030204" pitchFamily="34" charset="0"/>
                <a:cs typeface="Calibri" panose="020F0502020204030204" pitchFamily="34" charset="0"/>
              </a:rPr>
              <a:t>*Governance Documents </a:t>
            </a:r>
            <a:r>
              <a:rPr lang="en-US" sz="2400" dirty="0">
                <a:latin typeface="Calibri" panose="020F0502020204030204" pitchFamily="34" charset="0"/>
                <a:ea typeface="Calibri" panose="020F0502020204030204" pitchFamily="34" charset="0"/>
                <a:cs typeface="Calibri" panose="020F0502020204030204" pitchFamily="34" charset="0"/>
              </a:rPr>
              <a:t>(Corp, S Corp, LLC, LLP, etc.)</a:t>
            </a:r>
          </a:p>
          <a:p>
            <a:r>
              <a:rPr lang="en-US" dirty="0">
                <a:solidFill>
                  <a:srgbClr val="00B050"/>
                </a:solidFill>
                <a:latin typeface="Calibri" panose="020F0502020204030204" pitchFamily="34" charset="0"/>
                <a:ea typeface="Calibri" panose="020F0502020204030204" pitchFamily="34" charset="0"/>
                <a:cs typeface="Calibri" panose="020F0502020204030204" pitchFamily="34" charset="0"/>
              </a:rPr>
              <a:t>*Tax Documents</a:t>
            </a:r>
          </a:p>
          <a:p>
            <a:pPr marL="0" indent="0">
              <a:buNone/>
            </a:pPr>
            <a:endParaRPr lang="en-US" dirty="0"/>
          </a:p>
        </p:txBody>
      </p:sp>
      <p:pic>
        <p:nvPicPr>
          <p:cNvPr id="8" name="Picture 7">
            <a:extLst>
              <a:ext uri="{FF2B5EF4-FFF2-40B4-BE49-F238E27FC236}">
                <a16:creationId xmlns:a16="http://schemas.microsoft.com/office/drawing/2014/main" id="{4BBA153D-C961-C9C8-030F-5C7DFE915D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6033130"/>
            <a:ext cx="1604999" cy="609599"/>
          </a:xfrm>
          <a:prstGeom prst="rect">
            <a:avLst/>
          </a:prstGeom>
        </p:spPr>
      </p:pic>
      <p:sp>
        <p:nvSpPr>
          <p:cNvPr id="9" name="Title 8">
            <a:extLst>
              <a:ext uri="{FF2B5EF4-FFF2-40B4-BE49-F238E27FC236}">
                <a16:creationId xmlns:a16="http://schemas.microsoft.com/office/drawing/2014/main" id="{ACB873FD-841F-DCC0-969E-665905BA0492}"/>
              </a:ext>
            </a:extLst>
          </p:cNvPr>
          <p:cNvSpPr txBox="1">
            <a:spLocks noGrp="1"/>
          </p:cNvSpPr>
          <p:nvPr>
            <p:ph type="title"/>
          </p:nvPr>
        </p:nvSpPr>
        <p:spPr>
          <a:xfrm>
            <a:off x="762000" y="783163"/>
            <a:ext cx="7772400" cy="569387"/>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REQUIRED DOCUMENTS</a:t>
            </a:r>
          </a:p>
        </p:txBody>
      </p:sp>
      <p:pic>
        <p:nvPicPr>
          <p:cNvPr id="10" name="Picture 9">
            <a:extLst>
              <a:ext uri="{FF2B5EF4-FFF2-40B4-BE49-F238E27FC236}">
                <a16:creationId xmlns:a16="http://schemas.microsoft.com/office/drawing/2014/main" id="{90E796F1-5C16-4E93-D562-74F4D4CA06B4}"/>
              </a:ext>
            </a:extLst>
          </p:cNvPr>
          <p:cNvPicPr>
            <a:picLocks noChangeAspect="1"/>
          </p:cNvPicPr>
          <p:nvPr/>
        </p:nvPicPr>
        <p:blipFill>
          <a:blip r:embed="rId3"/>
          <a:stretch>
            <a:fillRect/>
          </a:stretch>
        </p:blipFill>
        <p:spPr>
          <a:xfrm>
            <a:off x="374904" y="1238250"/>
            <a:ext cx="7905750" cy="400050"/>
          </a:xfrm>
          <a:prstGeom prst="rect">
            <a:avLst/>
          </a:prstGeom>
        </p:spPr>
      </p:pic>
      <p:sp>
        <p:nvSpPr>
          <p:cNvPr id="12" name="Oval 11">
            <a:extLst>
              <a:ext uri="{FF2B5EF4-FFF2-40B4-BE49-F238E27FC236}">
                <a16:creationId xmlns:a16="http://schemas.microsoft.com/office/drawing/2014/main" id="{4B705F94-1F34-FFAF-835B-94581E60075D}"/>
              </a:ext>
            </a:extLst>
          </p:cNvPr>
          <p:cNvSpPr/>
          <p:nvPr/>
        </p:nvSpPr>
        <p:spPr>
          <a:xfrm>
            <a:off x="3771900" y="5084823"/>
            <a:ext cx="2362200" cy="122094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375EE57-E110-FAB4-63DB-77ADEF508A33}"/>
              </a:ext>
            </a:extLst>
          </p:cNvPr>
          <p:cNvSpPr txBox="1"/>
          <p:nvPr/>
        </p:nvSpPr>
        <p:spPr>
          <a:xfrm>
            <a:off x="3804757" y="5386799"/>
            <a:ext cx="2155622" cy="646331"/>
          </a:xfrm>
          <a:prstGeom prst="rect">
            <a:avLst/>
          </a:prstGeom>
          <a:noFill/>
        </p:spPr>
        <p:txBody>
          <a:bodyPr wrap="square" rtlCol="0">
            <a:spAutoFit/>
          </a:bodyPr>
          <a:lstStyle/>
          <a:p>
            <a:pPr algn="ctr"/>
            <a:r>
              <a:rPr lang="en-US" b="1" dirty="0">
                <a:solidFill>
                  <a:schemeClr val="bg1"/>
                </a:solidFill>
              </a:rPr>
              <a:t>Checklists on pgs. 12 &amp; 13</a:t>
            </a:r>
          </a:p>
        </p:txBody>
      </p:sp>
    </p:spTree>
    <p:extLst>
      <p:ext uri="{BB962C8B-B14F-4D97-AF65-F5344CB8AC3E}">
        <p14:creationId xmlns:p14="http://schemas.microsoft.com/office/powerpoint/2010/main" val="1460489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90043" y="780434"/>
            <a:ext cx="6911930"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CERTIFICATION APPLICATION DETAILS</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74904" y="1238250"/>
            <a:ext cx="7905750" cy="400050"/>
          </a:xfrm>
          <a:prstGeom prst="rect">
            <a:avLst/>
          </a:prstGeom>
        </p:spPr>
      </p:pic>
      <p:sp>
        <p:nvSpPr>
          <p:cNvPr id="8" name="Content Placeholder 7">
            <a:extLst>
              <a:ext uri="{FF2B5EF4-FFF2-40B4-BE49-F238E27FC236}">
                <a16:creationId xmlns:a16="http://schemas.microsoft.com/office/drawing/2014/main" id="{BA41DF7E-F560-4413-907E-7A55D7616FF8}"/>
              </a:ext>
            </a:extLst>
          </p:cNvPr>
          <p:cNvSpPr>
            <a:spLocks noGrp="1"/>
          </p:cNvSpPr>
          <p:nvPr>
            <p:ph sz="quarter" idx="1"/>
          </p:nvPr>
        </p:nvSpPr>
        <p:spPr>
          <a:xfrm>
            <a:off x="667109" y="1590226"/>
            <a:ext cx="7905749" cy="4572000"/>
          </a:xfrm>
        </p:spPr>
        <p:txBody>
          <a:bodyPr>
            <a:normAutofit/>
          </a:bodyPr>
          <a:lstStyle/>
          <a:p>
            <a:r>
              <a:rPr lang="en-US" sz="2500" dirty="0">
                <a:latin typeface="Calibri" panose="020F0502020204030204" pitchFamily="34" charset="0"/>
                <a:ea typeface="Calibri" panose="020F0502020204030204" pitchFamily="34" charset="0"/>
                <a:cs typeface="Calibri" panose="020F0502020204030204" pitchFamily="34" charset="0"/>
              </a:rPr>
              <a:t>Download from OSD website</a:t>
            </a:r>
          </a:p>
          <a:p>
            <a:r>
              <a:rPr lang="en-US" sz="2500" dirty="0">
                <a:latin typeface="Calibri" panose="020F0502020204030204" pitchFamily="34" charset="0"/>
                <a:ea typeface="Calibri" panose="020F0502020204030204" pitchFamily="34" charset="0"/>
                <a:cs typeface="Calibri" panose="020F0502020204030204" pitchFamily="34" charset="0"/>
              </a:rPr>
              <a:t>Pages 3-11: Policy, requirements, FAQ’s</a:t>
            </a:r>
          </a:p>
          <a:p>
            <a:r>
              <a:rPr lang="en-US" sz="2500" dirty="0">
                <a:latin typeface="Calibri" panose="020F0502020204030204" pitchFamily="34" charset="0"/>
                <a:ea typeface="Calibri" panose="020F0502020204030204" pitchFamily="34" charset="0"/>
                <a:cs typeface="Calibri" panose="020F0502020204030204" pitchFamily="34" charset="0"/>
              </a:rPr>
              <a:t>Page 12: Supporting document checklist</a:t>
            </a:r>
          </a:p>
          <a:p>
            <a:r>
              <a:rPr lang="en-US" sz="2500" dirty="0">
                <a:latin typeface="Calibri" panose="020F0502020204030204" pitchFamily="34" charset="0"/>
                <a:ea typeface="Calibri" panose="020F0502020204030204" pitchFamily="34" charset="0"/>
                <a:cs typeface="Calibri" panose="020F0502020204030204" pitchFamily="34" charset="0"/>
              </a:rPr>
              <a:t>Page 13: Status verification document list</a:t>
            </a:r>
          </a:p>
          <a:p>
            <a:r>
              <a:rPr lang="en-US" sz="2500" dirty="0">
                <a:latin typeface="Calibri" panose="020F0502020204030204" pitchFamily="34" charset="0"/>
                <a:ea typeface="Calibri" panose="020F0502020204030204" pitchFamily="34" charset="0"/>
                <a:cs typeface="Calibri" panose="020F0502020204030204" pitchFamily="34" charset="0"/>
              </a:rPr>
              <a:t>Page 14: How to apply and How to submit</a:t>
            </a:r>
          </a:p>
          <a:p>
            <a:r>
              <a:rPr lang="en-US" sz="2500" dirty="0">
                <a:latin typeface="Calibri" panose="020F0502020204030204" pitchFamily="34" charset="0"/>
                <a:ea typeface="Calibri" panose="020F0502020204030204" pitchFamily="34" charset="0"/>
                <a:cs typeface="Calibri" panose="020F0502020204030204" pitchFamily="34" charset="0"/>
              </a:rPr>
              <a:t>Pages 15-21: Application *complete according to instructions</a:t>
            </a:r>
          </a:p>
          <a:p>
            <a:r>
              <a:rPr lang="en-US" sz="2500" dirty="0">
                <a:latin typeface="Calibri" panose="020F0502020204030204" pitchFamily="34" charset="0"/>
                <a:ea typeface="Calibri" panose="020F0502020204030204" pitchFamily="34" charset="0"/>
                <a:cs typeface="Calibri" panose="020F0502020204030204" pitchFamily="34" charset="0"/>
              </a:rPr>
              <a:t>Pages 22-23: *Optional</a:t>
            </a:r>
          </a:p>
          <a:p>
            <a:r>
              <a:rPr lang="en-US" sz="2500" dirty="0">
                <a:latin typeface="Calibri" panose="020F0502020204030204" pitchFamily="34" charset="0"/>
                <a:ea typeface="Calibri" panose="020F0502020204030204" pitchFamily="34" charset="0"/>
                <a:cs typeface="Calibri" panose="020F0502020204030204" pitchFamily="34" charset="0"/>
              </a:rPr>
              <a:t>Page 24: Affidavit, must be Notarized!</a:t>
            </a:r>
          </a:p>
        </p:txBody>
      </p:sp>
      <p:pic>
        <p:nvPicPr>
          <p:cNvPr id="4" name="Picture 3">
            <a:extLst>
              <a:ext uri="{FF2B5EF4-FFF2-40B4-BE49-F238E27FC236}">
                <a16:creationId xmlns:a16="http://schemas.microsoft.com/office/drawing/2014/main" id="{2C084331-39AB-43F5-42E9-8F20865AAD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033130"/>
            <a:ext cx="1604999" cy="609599"/>
          </a:xfrm>
          <a:prstGeom prst="rect">
            <a:avLst/>
          </a:prstGeom>
        </p:spPr>
      </p:pic>
      <p:sp>
        <p:nvSpPr>
          <p:cNvPr id="6" name="TextBox 5">
            <a:extLst>
              <a:ext uri="{FF2B5EF4-FFF2-40B4-BE49-F238E27FC236}">
                <a16:creationId xmlns:a16="http://schemas.microsoft.com/office/drawing/2014/main" id="{9C1BDE40-FC7C-E795-5894-0F6108A699B4}"/>
              </a:ext>
            </a:extLst>
          </p:cNvPr>
          <p:cNvSpPr txBox="1"/>
          <p:nvPr/>
        </p:nvSpPr>
        <p:spPr>
          <a:xfrm>
            <a:off x="4857437" y="6188476"/>
            <a:ext cx="4085336" cy="338554"/>
          </a:xfrm>
          <a:prstGeom prst="rect">
            <a:avLst/>
          </a:prstGeom>
          <a:noFill/>
        </p:spPr>
        <p:txBody>
          <a:bodyPr wrap="square" rtlCol="0">
            <a:spAutoFit/>
          </a:bodyPr>
          <a:lstStyle/>
          <a:p>
            <a:r>
              <a:rPr lang="en-US" sz="1600" dirty="0">
                <a:solidFill>
                  <a:srgbClr val="0000FF"/>
                </a:solidFill>
                <a:hlinkClick r:id="rId5"/>
              </a:rPr>
              <a:t>www.business.delaware.gov/osd/certify/</a:t>
            </a:r>
            <a:r>
              <a:rPr lang="en-US" sz="1600" dirty="0">
                <a:solidFill>
                  <a:srgbClr val="0000FF"/>
                </a:solidFill>
              </a:rPr>
              <a:t> </a:t>
            </a:r>
          </a:p>
        </p:txBody>
      </p:sp>
    </p:spTree>
    <p:extLst>
      <p:ext uri="{BB962C8B-B14F-4D97-AF65-F5344CB8AC3E}">
        <p14:creationId xmlns:p14="http://schemas.microsoft.com/office/powerpoint/2010/main" val="1514047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CD91D8C-C4C3-0BDF-B8B3-890B21906F04}"/>
              </a:ext>
            </a:extLst>
          </p:cNvPr>
          <p:cNvSpPr>
            <a:spLocks noGrp="1"/>
          </p:cNvSpPr>
          <p:nvPr>
            <p:ph sz="quarter" idx="1"/>
          </p:nvPr>
        </p:nvSpPr>
        <p:spPr>
          <a:xfrm>
            <a:off x="1066800" y="1493838"/>
            <a:ext cx="7162800" cy="4525962"/>
          </a:xfrm>
        </p:spPr>
        <p:txBody>
          <a:bodyPr>
            <a:normAutofit fontScale="92500" lnSpcReduction="20000"/>
          </a:bodyPr>
          <a:lstStyle/>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Email to </a:t>
            </a:r>
            <a:r>
              <a:rPr lang="en-US" sz="2400" dirty="0">
                <a:latin typeface="Calibri" panose="020F0502020204030204" pitchFamily="34" charset="0"/>
                <a:cs typeface="Calibri" panose="020F0502020204030204" pitchFamily="34" charset="0"/>
                <a:hlinkClick r:id="rId3"/>
              </a:rPr>
              <a:t>OSD@delaware.gov</a:t>
            </a:r>
            <a:r>
              <a:rPr lang="en-US" sz="24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(attach application as PDF)</a:t>
            </a: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v"/>
            </a:pP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Fax: 302-736-7915 (sent directly to email address)</a:t>
            </a:r>
          </a:p>
          <a:p>
            <a:pPr>
              <a:buFont typeface="Wingdings" panose="05000000000000000000" pitchFamily="2" charset="2"/>
              <a:buChar char="v"/>
            </a:pP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Drop off to Office of Supplier Diversity/ Div. Small Business</a:t>
            </a:r>
          </a:p>
          <a:p>
            <a:pPr marL="0" indent="0">
              <a:buNone/>
            </a:pPr>
            <a:r>
              <a:rPr lang="en-US" sz="2400" b="1" dirty="0">
                <a:latin typeface="Calibri" panose="020F0502020204030204" pitchFamily="34" charset="0"/>
                <a:cs typeface="Calibri" panose="020F0502020204030204" pitchFamily="34" charset="0"/>
              </a:rPr>
              <a:t>		</a:t>
            </a:r>
          </a:p>
          <a:p>
            <a:pPr marL="0" indent="0">
              <a:buNone/>
            </a:pPr>
            <a:r>
              <a:rPr lang="en-US" sz="2000" b="1" dirty="0">
                <a:latin typeface="Calibri" panose="020F0502020204030204" pitchFamily="34" charset="0"/>
                <a:cs typeface="Calibri" panose="020F0502020204030204" pitchFamily="34" charset="0"/>
              </a:rPr>
              <a:t>		</a:t>
            </a:r>
            <a:r>
              <a:rPr lang="en-US" sz="2000" b="1" u="sng" dirty="0">
                <a:latin typeface="Calibri" panose="020F0502020204030204" pitchFamily="34" charset="0"/>
                <a:cs typeface="Calibri" panose="020F0502020204030204" pitchFamily="34" charset="0"/>
              </a:rPr>
              <a:t>Wilmington Office</a:t>
            </a:r>
          </a:p>
          <a:p>
            <a:pPr marL="0" indent="0">
              <a:buNone/>
            </a:pPr>
            <a:r>
              <a:rPr lang="en-US" sz="2000" dirty="0">
                <a:latin typeface="Calibri" panose="020F0502020204030204" pitchFamily="34" charset="0"/>
                <a:cs typeface="Calibri" panose="020F0502020204030204" pitchFamily="34" charset="0"/>
              </a:rPr>
              <a:t>		Carvel State Building</a:t>
            </a:r>
          </a:p>
          <a:p>
            <a:pPr marL="0" indent="0">
              <a:buNone/>
            </a:pPr>
            <a:r>
              <a:rPr lang="en-US" sz="2000" dirty="0">
                <a:latin typeface="Calibri" panose="020F0502020204030204" pitchFamily="34" charset="0"/>
                <a:cs typeface="Calibri" panose="020F0502020204030204" pitchFamily="34" charset="0"/>
              </a:rPr>
              <a:t>		820 N. French Street, 10</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Fl., 19801</a:t>
            </a:r>
          </a:p>
          <a:p>
            <a:pPr marL="0" indent="0">
              <a:buNone/>
            </a:pPr>
            <a:r>
              <a:rPr lang="en-US" sz="2000" dirty="0">
                <a:latin typeface="Calibri" panose="020F0502020204030204" pitchFamily="34" charset="0"/>
                <a:cs typeface="Calibri" panose="020F0502020204030204" pitchFamily="34" charset="0"/>
              </a:rPr>
              <a:t>		</a:t>
            </a:r>
          </a:p>
          <a:p>
            <a:pPr marL="0" indent="0">
              <a:buNone/>
            </a:pPr>
            <a:r>
              <a:rPr lang="en-US" sz="2000" dirty="0">
                <a:latin typeface="Calibri" panose="020F0502020204030204" pitchFamily="34" charset="0"/>
                <a:cs typeface="Calibri" panose="020F0502020204030204" pitchFamily="34" charset="0"/>
              </a:rPr>
              <a:t>		</a:t>
            </a:r>
            <a:r>
              <a:rPr lang="en-US" sz="2000" b="1" u="sng" dirty="0">
                <a:latin typeface="Calibri" panose="020F0502020204030204" pitchFamily="34" charset="0"/>
                <a:cs typeface="Calibri" panose="020F0502020204030204" pitchFamily="34" charset="0"/>
              </a:rPr>
              <a:t>Dover Office</a:t>
            </a:r>
          </a:p>
          <a:p>
            <a:pPr marL="0" indent="0">
              <a:buNone/>
            </a:pPr>
            <a:r>
              <a:rPr lang="en-US" sz="2000" dirty="0">
                <a:latin typeface="Calibri" panose="020F0502020204030204" pitchFamily="34" charset="0"/>
                <a:cs typeface="Calibri" panose="020F0502020204030204" pitchFamily="34" charset="0"/>
              </a:rPr>
              <a:t>		99 Kings Highway, 19901</a:t>
            </a:r>
          </a:p>
          <a:p>
            <a:pPr marL="0" indent="0">
              <a:buNone/>
            </a:pPr>
            <a:r>
              <a:rPr lang="en-US" sz="20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4056947-5850-38E9-82F6-494F42B0E2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12" name="Picture 11">
            <a:extLst>
              <a:ext uri="{FF2B5EF4-FFF2-40B4-BE49-F238E27FC236}">
                <a16:creationId xmlns:a16="http://schemas.microsoft.com/office/drawing/2014/main" id="{526AB57D-A97A-6A20-DF85-85782DE3B626}"/>
              </a:ext>
            </a:extLst>
          </p:cNvPr>
          <p:cNvPicPr>
            <a:picLocks noChangeAspect="1"/>
          </p:cNvPicPr>
          <p:nvPr/>
        </p:nvPicPr>
        <p:blipFill>
          <a:blip r:embed="rId5"/>
          <a:stretch>
            <a:fillRect/>
          </a:stretch>
        </p:blipFill>
        <p:spPr>
          <a:xfrm>
            <a:off x="619125" y="1093788"/>
            <a:ext cx="7905750" cy="400050"/>
          </a:xfrm>
          <a:prstGeom prst="rect">
            <a:avLst/>
          </a:prstGeom>
        </p:spPr>
      </p:pic>
      <p:sp>
        <p:nvSpPr>
          <p:cNvPr id="13" name="Title 12">
            <a:extLst>
              <a:ext uri="{FF2B5EF4-FFF2-40B4-BE49-F238E27FC236}">
                <a16:creationId xmlns:a16="http://schemas.microsoft.com/office/drawing/2014/main" id="{DF0578DA-F075-80F4-123C-54FDF28673FC}"/>
              </a:ext>
            </a:extLst>
          </p:cNvPr>
          <p:cNvSpPr txBox="1">
            <a:spLocks noGrp="1"/>
          </p:cNvSpPr>
          <p:nvPr>
            <p:ph type="title"/>
          </p:nvPr>
        </p:nvSpPr>
        <p:spPr>
          <a:xfrm>
            <a:off x="752475" y="685800"/>
            <a:ext cx="7772400" cy="569387"/>
          </a:xfrm>
          <a:prstGeom prst="rect">
            <a:avLst/>
          </a:prstGeom>
          <a:noFill/>
        </p:spPr>
        <p:txBody>
          <a:bodyPr wrap="square" rtlCol="0">
            <a:spAutoFit/>
          </a:bodyPr>
          <a:lstStyle/>
          <a:p>
            <a:pPr defTabSz="685800" fontAlgn="auto">
              <a:spcBef>
                <a:spcPts val="0"/>
              </a:spcBef>
              <a:spcAft>
                <a:spcPts val="0"/>
              </a:spcAft>
              <a:defRPr/>
            </a:pPr>
            <a:r>
              <a:rPr lang="en-US" sz="2800" dirty="0">
                <a:solidFill>
                  <a:srgbClr val="002060"/>
                </a:solidFill>
                <a:latin typeface="Calibri" panose="020F0502020204030204"/>
                <a:cs typeface="+mn-cs"/>
              </a:rPr>
              <a:t>How to </a:t>
            </a:r>
            <a:r>
              <a:rPr lang="en-US" sz="2800" b="1" dirty="0">
                <a:solidFill>
                  <a:srgbClr val="002060"/>
                </a:solidFill>
                <a:latin typeface="Calibri" panose="020F0502020204030204"/>
                <a:cs typeface="+mn-cs"/>
              </a:rPr>
              <a:t>Submit Application</a:t>
            </a:r>
          </a:p>
        </p:txBody>
      </p:sp>
    </p:spTree>
    <p:extLst>
      <p:ext uri="{BB962C8B-B14F-4D97-AF65-F5344CB8AC3E}">
        <p14:creationId xmlns:p14="http://schemas.microsoft.com/office/powerpoint/2010/main" val="1848813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90043" y="780434"/>
            <a:ext cx="6911930"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ANSWERS TO FAQ’s</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74904" y="1238250"/>
            <a:ext cx="7905750" cy="400050"/>
          </a:xfrm>
          <a:prstGeom prst="rect">
            <a:avLst/>
          </a:prstGeom>
        </p:spPr>
      </p:pic>
      <p:sp>
        <p:nvSpPr>
          <p:cNvPr id="8" name="Content Placeholder 7">
            <a:extLst>
              <a:ext uri="{FF2B5EF4-FFF2-40B4-BE49-F238E27FC236}">
                <a16:creationId xmlns:a16="http://schemas.microsoft.com/office/drawing/2014/main" id="{BA41DF7E-F560-4413-907E-7A55D7616FF8}"/>
              </a:ext>
            </a:extLst>
          </p:cNvPr>
          <p:cNvSpPr>
            <a:spLocks noGrp="1"/>
          </p:cNvSpPr>
          <p:nvPr>
            <p:ph sz="quarter" idx="1"/>
          </p:nvPr>
        </p:nvSpPr>
        <p:spPr>
          <a:xfrm>
            <a:off x="690043" y="1761470"/>
            <a:ext cx="7905749" cy="4572000"/>
          </a:xfrm>
        </p:spPr>
        <p:txBody>
          <a:bodyPr>
            <a:normAutofit/>
          </a:bodyPr>
          <a:lstStyle/>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No fee to apply</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Certification lasts 3 years – Recertification Required</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Affidavit MUST BE Notarized</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Normal processing time is 4 to 6 weeks</a:t>
            </a:r>
          </a:p>
        </p:txBody>
      </p:sp>
      <p:pic>
        <p:nvPicPr>
          <p:cNvPr id="4" name="Picture 3">
            <a:extLst>
              <a:ext uri="{FF2B5EF4-FFF2-40B4-BE49-F238E27FC236}">
                <a16:creationId xmlns:a16="http://schemas.microsoft.com/office/drawing/2014/main" id="{2C084331-39AB-43F5-42E9-8F20865AAD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033130"/>
            <a:ext cx="1604999" cy="609599"/>
          </a:xfrm>
          <a:prstGeom prst="rect">
            <a:avLst/>
          </a:prstGeom>
        </p:spPr>
      </p:pic>
    </p:spTree>
    <p:extLst>
      <p:ext uri="{BB962C8B-B14F-4D97-AF65-F5344CB8AC3E}">
        <p14:creationId xmlns:p14="http://schemas.microsoft.com/office/powerpoint/2010/main" val="1320094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430530" y="1186076"/>
            <a:ext cx="7905750" cy="400050"/>
          </a:xfrm>
          <a:prstGeom prst="rect">
            <a:avLst/>
          </a:prstGeom>
        </p:spPr>
      </p:pic>
      <p:pic>
        <p:nvPicPr>
          <p:cNvPr id="3" name="Picture 2">
            <a:extLst>
              <a:ext uri="{FF2B5EF4-FFF2-40B4-BE49-F238E27FC236}">
                <a16:creationId xmlns:a16="http://schemas.microsoft.com/office/drawing/2014/main" id="{7DF1D725-A742-2029-1882-3FA54EA70C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
        <p:nvSpPr>
          <p:cNvPr id="4" name="Title 12">
            <a:extLst>
              <a:ext uri="{FF2B5EF4-FFF2-40B4-BE49-F238E27FC236}">
                <a16:creationId xmlns:a16="http://schemas.microsoft.com/office/drawing/2014/main" id="{B8676BFB-47B3-6C84-5B9F-DEC050FD59D6}"/>
              </a:ext>
            </a:extLst>
          </p:cNvPr>
          <p:cNvSpPr txBox="1">
            <a:spLocks noGrp="1"/>
          </p:cNvSpPr>
          <p:nvPr>
            <p:ph type="title"/>
          </p:nvPr>
        </p:nvSpPr>
        <p:spPr>
          <a:xfrm>
            <a:off x="685800" y="732894"/>
            <a:ext cx="8229600" cy="569387"/>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DIVISION OF SMALL BUSINESS </a:t>
            </a:r>
            <a:r>
              <a:rPr lang="en-US" sz="2800" dirty="0">
                <a:solidFill>
                  <a:srgbClr val="002060"/>
                </a:solidFill>
                <a:latin typeface="Calibri" panose="020F0502020204030204"/>
                <a:cs typeface="+mn-cs"/>
              </a:rPr>
              <a:t>- </a:t>
            </a:r>
            <a:r>
              <a:rPr lang="en-US" sz="2000" dirty="0">
                <a:solidFill>
                  <a:srgbClr val="002060"/>
                </a:solidFill>
                <a:latin typeface="Calibri" panose="020F0502020204030204"/>
                <a:cs typeface="+mn-cs"/>
                <a:hlinkClick r:id="rId5"/>
              </a:rPr>
              <a:t>https://business.delaware.gov/</a:t>
            </a:r>
            <a:r>
              <a:rPr lang="en-US" sz="2000" dirty="0">
                <a:solidFill>
                  <a:srgbClr val="002060"/>
                </a:solidFill>
                <a:latin typeface="Calibri" panose="020F0502020204030204"/>
                <a:cs typeface="+mn-cs"/>
              </a:rPr>
              <a:t> </a:t>
            </a:r>
            <a:endParaRPr lang="en-US" sz="2800" dirty="0">
              <a:solidFill>
                <a:srgbClr val="002060"/>
              </a:solidFill>
              <a:latin typeface="Calibri" panose="020F0502020204030204"/>
              <a:cs typeface="+mn-cs"/>
            </a:endParaRPr>
          </a:p>
        </p:txBody>
      </p:sp>
      <p:pic>
        <p:nvPicPr>
          <p:cNvPr id="1026" name="Picture 2" descr="Become a certified diverse supplier!">
            <a:extLst>
              <a:ext uri="{FF2B5EF4-FFF2-40B4-BE49-F238E27FC236}">
                <a16:creationId xmlns:a16="http://schemas.microsoft.com/office/drawing/2014/main" id="{1262E4EA-B38A-D705-D891-483A0B32765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53732" y="1694592"/>
            <a:ext cx="7023468" cy="16434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CA40BF-46B8-FC3B-5F2F-B80885E5282D}"/>
              </a:ext>
            </a:extLst>
          </p:cNvPr>
          <p:cNvSpPr txBox="1"/>
          <p:nvPr/>
        </p:nvSpPr>
        <p:spPr>
          <a:xfrm>
            <a:off x="685800" y="3699294"/>
            <a:ext cx="2819400" cy="2062103"/>
          </a:xfrm>
          <a:prstGeom prst="rect">
            <a:avLst/>
          </a:prstGeom>
          <a:noFill/>
        </p:spPr>
        <p:txBody>
          <a:bodyPr wrap="square" rtlCol="0">
            <a:spAutoFit/>
          </a:bodyPr>
          <a:lstStyle/>
          <a:p>
            <a:r>
              <a:rPr lang="en-US" sz="1600" dirty="0"/>
              <a:t>Have an idea for a business?  </a:t>
            </a:r>
          </a:p>
          <a:p>
            <a:endParaRPr lang="en-US" sz="1600" dirty="0"/>
          </a:p>
          <a:p>
            <a:r>
              <a:rPr lang="en-US" sz="1600" dirty="0"/>
              <a:t>Ready to take an existing business to the next level? </a:t>
            </a:r>
          </a:p>
          <a:p>
            <a:endParaRPr lang="en-US" sz="1600" dirty="0"/>
          </a:p>
          <a:p>
            <a:r>
              <a:rPr lang="en-US" sz="1600" dirty="0"/>
              <a:t>Our team of Regional Business Managers is here to help!</a:t>
            </a:r>
          </a:p>
        </p:txBody>
      </p:sp>
      <p:sp>
        <p:nvSpPr>
          <p:cNvPr id="6" name="TextBox 5">
            <a:extLst>
              <a:ext uri="{FF2B5EF4-FFF2-40B4-BE49-F238E27FC236}">
                <a16:creationId xmlns:a16="http://schemas.microsoft.com/office/drawing/2014/main" id="{4960F236-2245-88F1-B5ED-A03C6A208DFE}"/>
              </a:ext>
            </a:extLst>
          </p:cNvPr>
          <p:cNvSpPr txBox="1"/>
          <p:nvPr/>
        </p:nvSpPr>
        <p:spPr>
          <a:xfrm>
            <a:off x="3764280" y="3780830"/>
            <a:ext cx="4572000" cy="646331"/>
          </a:xfrm>
          <a:prstGeom prst="rect">
            <a:avLst/>
          </a:prstGeom>
          <a:noFill/>
        </p:spPr>
        <p:txBody>
          <a:bodyPr wrap="square">
            <a:spAutoFit/>
          </a:bodyPr>
          <a:lstStyle/>
          <a:p>
            <a:r>
              <a:rPr lang="en-US" b="1" i="0" u="none" strike="noStrike" dirty="0">
                <a:solidFill>
                  <a:srgbClr val="275996"/>
                </a:solidFill>
                <a:effectLst/>
                <a:latin typeface="Open Sans" panose="020B0606030504020204" pitchFamily="34" charset="0"/>
                <a:hlinkClick r:id="rId7"/>
              </a:rPr>
              <a:t>Connect with a Regional Business Manager</a:t>
            </a:r>
            <a:r>
              <a:rPr lang="en-US" b="0" i="0" dirty="0">
                <a:solidFill>
                  <a:srgbClr val="333333"/>
                </a:solidFill>
                <a:effectLst/>
                <a:latin typeface="Open Sans" panose="020B0606030504020204" pitchFamily="34" charset="0"/>
              </a:rPr>
              <a:t> today.</a:t>
            </a:r>
            <a:endParaRPr lang="en-US" dirty="0"/>
          </a:p>
        </p:txBody>
      </p:sp>
      <p:sp>
        <p:nvSpPr>
          <p:cNvPr id="7" name="TextBox 6">
            <a:extLst>
              <a:ext uri="{FF2B5EF4-FFF2-40B4-BE49-F238E27FC236}">
                <a16:creationId xmlns:a16="http://schemas.microsoft.com/office/drawing/2014/main" id="{BF22B401-5CF8-818E-CA86-375D4CBD991D}"/>
              </a:ext>
            </a:extLst>
          </p:cNvPr>
          <p:cNvSpPr txBox="1"/>
          <p:nvPr/>
        </p:nvSpPr>
        <p:spPr>
          <a:xfrm>
            <a:off x="3886200" y="4800600"/>
            <a:ext cx="5257800" cy="1200329"/>
          </a:xfrm>
          <a:prstGeom prst="rect">
            <a:avLst/>
          </a:prstGeom>
          <a:noFill/>
        </p:spPr>
        <p:txBody>
          <a:bodyPr wrap="square" rtlCol="0">
            <a:spAutoFit/>
          </a:bodyPr>
          <a:lstStyle/>
          <a:p>
            <a:pPr marL="285750" indent="-285750">
              <a:buFont typeface="Wingdings" panose="05000000000000000000" pitchFamily="2" charset="2"/>
              <a:buChar char="Ø"/>
            </a:pPr>
            <a:r>
              <a:rPr lang="en-US" b="1" dirty="0"/>
              <a:t>EDGE Grant Competition</a:t>
            </a:r>
          </a:p>
          <a:p>
            <a:pPr marL="285750" indent="-285750">
              <a:buFont typeface="Wingdings" panose="05000000000000000000" pitchFamily="2" charset="2"/>
              <a:buChar char="Ø"/>
            </a:pPr>
            <a:r>
              <a:rPr lang="en-US" b="1" dirty="0"/>
              <a:t>Site Readiness Fund</a:t>
            </a:r>
          </a:p>
          <a:p>
            <a:pPr marL="285750" indent="-285750">
              <a:buFont typeface="Wingdings" panose="05000000000000000000" pitchFamily="2" charset="2"/>
              <a:buChar char="Ø"/>
            </a:pPr>
            <a:r>
              <a:rPr lang="en-US" b="1" dirty="0"/>
              <a:t>State Small Business Credit Initiative (SSBCI)</a:t>
            </a:r>
          </a:p>
        </p:txBody>
      </p:sp>
    </p:spTree>
    <p:extLst>
      <p:ext uri="{BB962C8B-B14F-4D97-AF65-F5344CB8AC3E}">
        <p14:creationId xmlns:p14="http://schemas.microsoft.com/office/powerpoint/2010/main" val="3747412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81000" y="1219200"/>
            <a:ext cx="7905750" cy="400050"/>
          </a:xfrm>
          <a:prstGeom prst="rect">
            <a:avLst/>
          </a:prstGeom>
        </p:spPr>
      </p:pic>
      <p:sp>
        <p:nvSpPr>
          <p:cNvPr id="9" name="TextBox 8">
            <a:extLst>
              <a:ext uri="{FF2B5EF4-FFF2-40B4-BE49-F238E27FC236}">
                <a16:creationId xmlns:a16="http://schemas.microsoft.com/office/drawing/2014/main" id="{BC7E3650-0F8E-4F73-A1A9-4010191BA6F4}"/>
              </a:ext>
            </a:extLst>
          </p:cNvPr>
          <p:cNvSpPr txBox="1"/>
          <p:nvPr/>
        </p:nvSpPr>
        <p:spPr>
          <a:xfrm>
            <a:off x="1142999" y="1728333"/>
            <a:ext cx="6705981" cy="4647426"/>
          </a:xfrm>
          <a:prstGeom prst="rect">
            <a:avLst/>
          </a:prstGeom>
          <a:noFill/>
        </p:spPr>
        <p:txBody>
          <a:bodyPr wrap="square">
            <a:spAutoFit/>
          </a:bodyPr>
          <a:lstStyle/>
          <a:p>
            <a:pPr marL="0" indent="0">
              <a:buNone/>
            </a:pPr>
            <a:r>
              <a:rPr lang="en-US" sz="2000" b="1" dirty="0">
                <a:latin typeface="Calibri" panose="020F0502020204030204" pitchFamily="34" charset="0"/>
                <a:cs typeface="Calibri" panose="020F0502020204030204" pitchFamily="34" charset="0"/>
              </a:rPr>
              <a:t>Shavonne H. White</a:t>
            </a:r>
          </a:p>
          <a:p>
            <a:pPr marL="0" indent="0">
              <a:buNone/>
            </a:pPr>
            <a:r>
              <a:rPr lang="en-US" dirty="0">
                <a:latin typeface="Calibri" panose="020F0502020204030204" pitchFamily="34" charset="0"/>
                <a:cs typeface="Calibri" panose="020F0502020204030204" pitchFamily="34" charset="0"/>
              </a:rPr>
              <a:t>Direct Line (302) 577-8497</a:t>
            </a:r>
          </a:p>
          <a:p>
            <a:r>
              <a:rPr lang="en-US" dirty="0">
                <a:latin typeface="Calibri" panose="020F0502020204030204" pitchFamily="34" charset="0"/>
                <a:cs typeface="Calibri" panose="020F0502020204030204" pitchFamily="34" charset="0"/>
                <a:hlinkClick r:id="rId4"/>
              </a:rPr>
              <a:t>Shavonne.White@delaware.gov</a:t>
            </a:r>
            <a:r>
              <a:rPr lang="en-US" dirty="0">
                <a:latin typeface="Calibri" panose="020F0502020204030204" pitchFamily="34" charset="0"/>
                <a:cs typeface="Calibri" panose="020F0502020204030204" pitchFamily="34" charset="0"/>
              </a:rPr>
              <a:t>  </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Inquiries about certification, application submission, OSD questions, submit documentation?    Send email to </a:t>
            </a:r>
            <a:r>
              <a:rPr lang="en-US" dirty="0">
                <a:latin typeface="Calibri" panose="020F0502020204030204" pitchFamily="34" charset="0"/>
                <a:cs typeface="Calibri" panose="020F0502020204030204" pitchFamily="34" charset="0"/>
                <a:hlinkClick r:id="rId5"/>
              </a:rPr>
              <a:t>OSD@delaware.gov</a:t>
            </a:r>
            <a:r>
              <a:rPr lang="en-US" dirty="0">
                <a:latin typeface="Calibri" panose="020F0502020204030204" pitchFamily="34" charset="0"/>
                <a:cs typeface="Calibri" panose="020F0502020204030204" pitchFamily="34" charset="0"/>
              </a:rPr>
              <a:t> </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Certification Application</a:t>
            </a:r>
            <a:r>
              <a:rPr lang="en-US" dirty="0">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hlinkClick r:id="rId6"/>
              </a:rPr>
              <a:t>https://business.delaware.gov/osd/certify/</a:t>
            </a:r>
            <a:r>
              <a:rPr lang="en-US" dirty="0">
                <a:latin typeface="Calibri" panose="020F0502020204030204" pitchFamily="34" charset="0"/>
                <a:cs typeface="Calibri" panose="020F0502020204030204" pitchFamily="34" charset="0"/>
              </a:rPr>
              <a:t> </a:t>
            </a:r>
          </a:p>
          <a:p>
            <a:pPr marL="0" indent="0">
              <a:buNone/>
            </a:pPr>
            <a:r>
              <a:rPr lang="en-US" b="1" dirty="0">
                <a:latin typeface="Calibri" panose="020F0502020204030204" pitchFamily="34" charset="0"/>
                <a:cs typeface="Calibri" panose="020F0502020204030204" pitchFamily="34" charset="0"/>
              </a:rPr>
              <a:t>OSD Website</a:t>
            </a:r>
            <a:r>
              <a:rPr lang="en-US" dirty="0">
                <a:latin typeface="Calibri" panose="020F0502020204030204" pitchFamily="34" charset="0"/>
                <a:cs typeface="Calibri" panose="020F0502020204030204" pitchFamily="34" charset="0"/>
              </a:rPr>
              <a:t>: </a:t>
            </a:r>
          </a:p>
          <a:p>
            <a:pPr marL="0" indent="0">
              <a:buNone/>
            </a:pPr>
            <a:r>
              <a:rPr lang="en-US" dirty="0">
                <a:latin typeface="Calibri" panose="020F0502020204030204" pitchFamily="34" charset="0"/>
                <a:cs typeface="Calibri" panose="020F0502020204030204" pitchFamily="34" charset="0"/>
                <a:hlinkClick r:id="rId7"/>
              </a:rPr>
              <a:t>www.business.delaware.gov/osd</a:t>
            </a:r>
            <a:r>
              <a:rPr lang="en-US" dirty="0">
                <a:latin typeface="Calibri" panose="020F0502020204030204" pitchFamily="34" charset="0"/>
                <a:cs typeface="Calibri" panose="020F0502020204030204" pitchFamily="34" charset="0"/>
              </a:rPr>
              <a:t>   </a:t>
            </a:r>
          </a:p>
          <a:p>
            <a:pPr marL="0" indent="0">
              <a:buNone/>
            </a:pPr>
            <a:r>
              <a:rPr lang="en-US" b="1" dirty="0">
                <a:latin typeface="Calibri" panose="020F0502020204030204" pitchFamily="34" charset="0"/>
                <a:cs typeface="Calibri" panose="020F0502020204030204" pitchFamily="34" charset="0"/>
              </a:rPr>
              <a:t>Directory of Certified Businesses</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8"/>
              </a:rPr>
              <a:t>https://business.delaware.gov/directory-of-certified-businesses/</a:t>
            </a:r>
            <a:r>
              <a:rPr lang="en-US" dirty="0">
                <a:latin typeface="Calibri" panose="020F0502020204030204" pitchFamily="34" charset="0"/>
                <a:cs typeface="Calibri" panose="020F0502020204030204" pitchFamily="34" charset="0"/>
              </a:rPr>
              <a:t> </a:t>
            </a:r>
          </a:p>
          <a:p>
            <a:pPr marL="0" indent="0">
              <a:buNone/>
            </a:pPr>
            <a:endParaRPr lang="en-US" sz="2000" dirty="0">
              <a:latin typeface="+mn-lt"/>
            </a:endParaRPr>
          </a:p>
          <a:p>
            <a:pPr marL="0" indent="0">
              <a:buNone/>
            </a:pPr>
            <a:endParaRPr lang="en-US" sz="2000" dirty="0">
              <a:latin typeface="+mn-lt"/>
            </a:endParaRPr>
          </a:p>
          <a:p>
            <a:pPr marL="0" indent="0">
              <a:buNone/>
            </a:pPr>
            <a:endParaRPr lang="en-US" sz="2000" dirty="0">
              <a:latin typeface="+mn-lt"/>
            </a:endParaRPr>
          </a:p>
        </p:txBody>
      </p:sp>
      <p:pic>
        <p:nvPicPr>
          <p:cNvPr id="3" name="Picture 2">
            <a:extLst>
              <a:ext uri="{FF2B5EF4-FFF2-40B4-BE49-F238E27FC236}">
                <a16:creationId xmlns:a16="http://schemas.microsoft.com/office/drawing/2014/main" id="{7DF1D725-A742-2029-1882-3FA54EA70C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
        <p:nvSpPr>
          <p:cNvPr id="4" name="Title 12">
            <a:extLst>
              <a:ext uri="{FF2B5EF4-FFF2-40B4-BE49-F238E27FC236}">
                <a16:creationId xmlns:a16="http://schemas.microsoft.com/office/drawing/2014/main" id="{B8676BFB-47B3-6C84-5B9F-DEC050FD59D6}"/>
              </a:ext>
            </a:extLst>
          </p:cNvPr>
          <p:cNvSpPr txBox="1">
            <a:spLocks noGrp="1"/>
          </p:cNvSpPr>
          <p:nvPr>
            <p:ph type="title"/>
          </p:nvPr>
        </p:nvSpPr>
        <p:spPr>
          <a:xfrm>
            <a:off x="685800" y="732894"/>
            <a:ext cx="7772400" cy="569387"/>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CONTACT INFORMATION</a:t>
            </a:r>
          </a:p>
        </p:txBody>
      </p:sp>
    </p:spTree>
    <p:extLst>
      <p:ext uri="{BB962C8B-B14F-4D97-AF65-F5344CB8AC3E}">
        <p14:creationId xmlns:p14="http://schemas.microsoft.com/office/powerpoint/2010/main" val="228160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5800" y="619781"/>
            <a:ext cx="6911930"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PROCUREMENT RESOURCE GUIDE</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74904" y="1238250"/>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13" name="Picture 12">
            <a:extLst>
              <a:ext uri="{FF2B5EF4-FFF2-40B4-BE49-F238E27FC236}">
                <a16:creationId xmlns:a16="http://schemas.microsoft.com/office/drawing/2014/main" id="{BAE88DA5-612A-441B-7C22-C3BAF734FA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
        <p:nvSpPr>
          <p:cNvPr id="4" name="Content Placeholder 3">
            <a:extLst>
              <a:ext uri="{FF2B5EF4-FFF2-40B4-BE49-F238E27FC236}">
                <a16:creationId xmlns:a16="http://schemas.microsoft.com/office/drawing/2014/main" id="{1C80D7C4-6DE8-0927-FF7C-F565732A5106}"/>
              </a:ext>
            </a:extLst>
          </p:cNvPr>
          <p:cNvSpPr>
            <a:spLocks noGrp="1"/>
          </p:cNvSpPr>
          <p:nvPr>
            <p:ph sz="quarter" idx="1"/>
          </p:nvPr>
        </p:nvSpPr>
        <p:spPr>
          <a:xfrm>
            <a:off x="990600" y="1828799"/>
            <a:ext cx="7772400" cy="4572000"/>
          </a:xfrm>
        </p:spPr>
        <p:txBody>
          <a:bodyPr>
            <a:normAutofit/>
          </a:bodyPr>
          <a:lstStyle/>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State of DE Procurement </a:t>
            </a:r>
            <a:r>
              <a:rPr lang="en-US" dirty="0">
                <a:latin typeface="Calibri" panose="020F0502020204030204" pitchFamily="34" charset="0"/>
                <a:ea typeface="Calibri" panose="020F0502020204030204" pitchFamily="34" charset="0"/>
                <a:cs typeface="Calibri" panose="020F0502020204030204" pitchFamily="34" charset="0"/>
                <a:hlinkClick r:id="rId5"/>
              </a:rPr>
              <a:t>Website</a:t>
            </a:r>
            <a:r>
              <a:rPr lang="en-US" dirty="0">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Vendor </a:t>
            </a:r>
            <a:r>
              <a:rPr lang="en-US" dirty="0">
                <a:latin typeface="Calibri" panose="020F0502020204030204" pitchFamily="34" charset="0"/>
                <a:ea typeface="Calibri" panose="020F0502020204030204" pitchFamily="34" charset="0"/>
                <a:cs typeface="Calibri" panose="020F0502020204030204" pitchFamily="34" charset="0"/>
                <a:hlinkClick r:id="rId6"/>
              </a:rPr>
              <a:t>Registration</a:t>
            </a:r>
            <a:r>
              <a:rPr lang="en-US" dirty="0">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View Bid </a:t>
            </a:r>
            <a:r>
              <a:rPr lang="en-US" dirty="0">
                <a:latin typeface="Calibri" panose="020F0502020204030204" pitchFamily="34" charset="0"/>
                <a:ea typeface="Calibri" panose="020F0502020204030204" pitchFamily="34" charset="0"/>
                <a:cs typeface="Calibri" panose="020F0502020204030204" pitchFamily="34" charset="0"/>
                <a:hlinkClick r:id="rId7"/>
              </a:rPr>
              <a:t>Directory</a:t>
            </a:r>
            <a:r>
              <a:rPr lang="en-US" dirty="0">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Signup for Bid </a:t>
            </a:r>
            <a:r>
              <a:rPr lang="en-US" dirty="0">
                <a:latin typeface="Calibri" panose="020F0502020204030204" pitchFamily="34" charset="0"/>
                <a:ea typeface="Calibri" panose="020F0502020204030204" pitchFamily="34" charset="0"/>
                <a:cs typeface="Calibri" panose="020F0502020204030204" pitchFamily="34" charset="0"/>
                <a:hlinkClick r:id="rId8"/>
              </a:rPr>
              <a:t>Notifications</a:t>
            </a:r>
            <a:r>
              <a:rPr lang="en-US" dirty="0">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Vendor </a:t>
            </a:r>
            <a:r>
              <a:rPr lang="en-US" dirty="0">
                <a:latin typeface="Calibri" panose="020F0502020204030204" pitchFamily="34" charset="0"/>
                <a:ea typeface="Calibri" panose="020F0502020204030204" pitchFamily="34" charset="0"/>
                <a:cs typeface="Calibri" panose="020F0502020204030204" pitchFamily="34" charset="0"/>
                <a:hlinkClick r:id="rId9"/>
              </a:rPr>
              <a:t>Training</a:t>
            </a:r>
            <a:r>
              <a:rPr lang="en-US" dirty="0">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Search </a:t>
            </a:r>
            <a:r>
              <a:rPr lang="en-US" dirty="0">
                <a:latin typeface="Calibri" panose="020F0502020204030204" pitchFamily="34" charset="0"/>
                <a:ea typeface="Calibri" panose="020F0502020204030204" pitchFamily="34" charset="0"/>
                <a:cs typeface="Calibri" panose="020F0502020204030204" pitchFamily="34" charset="0"/>
                <a:hlinkClick r:id="rId10"/>
              </a:rPr>
              <a:t>Contracts</a:t>
            </a:r>
            <a:r>
              <a:rPr lang="en-US" dirty="0">
                <a:latin typeface="Calibri" panose="020F0502020204030204" pitchFamily="34" charset="0"/>
                <a:ea typeface="Calibri" panose="020F0502020204030204" pitchFamily="34" charset="0"/>
                <a:cs typeface="Calibri" panose="020F0502020204030204" pitchFamily="34" charset="0"/>
              </a:rPr>
              <a:t>  (Current &amp; Archived)</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Agency Procurement </a:t>
            </a:r>
            <a:r>
              <a:rPr lang="en-US" dirty="0">
                <a:latin typeface="Calibri" panose="020F0502020204030204" pitchFamily="34" charset="0"/>
                <a:ea typeface="Calibri" panose="020F0502020204030204" pitchFamily="34" charset="0"/>
                <a:cs typeface="Calibri" panose="020F0502020204030204" pitchFamily="34" charset="0"/>
                <a:hlinkClick r:id="rId11"/>
              </a:rPr>
              <a:t>Contact List</a:t>
            </a:r>
            <a:r>
              <a:rPr lang="en-US" dirty="0">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Office of Supplier Diversity </a:t>
            </a:r>
            <a:r>
              <a:rPr lang="en-US" dirty="0">
                <a:latin typeface="Calibri" panose="020F0502020204030204" pitchFamily="34" charset="0"/>
                <a:ea typeface="Calibri" panose="020F0502020204030204" pitchFamily="34" charset="0"/>
                <a:cs typeface="Calibri" panose="020F0502020204030204" pitchFamily="34" charset="0"/>
                <a:hlinkClick r:id="rId12"/>
              </a:rPr>
              <a:t>Certification</a:t>
            </a:r>
            <a:r>
              <a:rPr lang="en-US"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073522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08CE8C7-07DF-4FE0-E3F9-1F93497CE507}"/>
              </a:ext>
            </a:extLst>
          </p:cNvPr>
          <p:cNvPicPr>
            <a:picLocks noGrp="1" noChangeAspect="1"/>
          </p:cNvPicPr>
          <p:nvPr>
            <p:ph sz="quarter" idx="1"/>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762000" y="1828800"/>
            <a:ext cx="7772400" cy="348978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ECCD172-CE36-6BBC-7E80-812B288817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
        <p:nvSpPr>
          <p:cNvPr id="9" name="Title 12">
            <a:extLst>
              <a:ext uri="{FF2B5EF4-FFF2-40B4-BE49-F238E27FC236}">
                <a16:creationId xmlns:a16="http://schemas.microsoft.com/office/drawing/2014/main" id="{BF70203C-5C7C-ED8C-89F3-DD0E3BC2486F}"/>
              </a:ext>
            </a:extLst>
          </p:cNvPr>
          <p:cNvSpPr txBox="1">
            <a:spLocks noGrp="1"/>
          </p:cNvSpPr>
          <p:nvPr>
            <p:ph type="title"/>
          </p:nvPr>
        </p:nvSpPr>
        <p:spPr>
          <a:xfrm>
            <a:off x="937334" y="797465"/>
            <a:ext cx="7905750" cy="507831"/>
          </a:xfrm>
          <a:prstGeom prst="rect">
            <a:avLst/>
          </a:prstGeom>
          <a:noFill/>
        </p:spPr>
        <p:txBody>
          <a:bodyPr wrap="square" rtlCol="0">
            <a:spAutoFit/>
          </a:bodyPr>
          <a:lstStyle/>
          <a:p>
            <a:pPr defTabSz="685800" fontAlgn="auto">
              <a:spcBef>
                <a:spcPts val="0"/>
              </a:spcBef>
              <a:spcAft>
                <a:spcPts val="0"/>
              </a:spcAft>
              <a:defRPr/>
            </a:pPr>
            <a:r>
              <a:rPr lang="en-US" sz="2400" dirty="0">
                <a:solidFill>
                  <a:srgbClr val="002060"/>
                </a:solidFill>
                <a:latin typeface="Calibri" panose="020F0502020204030204"/>
                <a:cs typeface="+mn-cs"/>
                <a:hlinkClick r:id="rId6"/>
              </a:rPr>
              <a:t>VENDOR REGISTRATION</a:t>
            </a:r>
            <a:r>
              <a:rPr lang="en-US" sz="2400" dirty="0">
                <a:solidFill>
                  <a:srgbClr val="002060"/>
                </a:solidFill>
                <a:latin typeface="Calibri" panose="020F0502020204030204"/>
                <a:cs typeface="+mn-cs"/>
              </a:rPr>
              <a:t>  </a:t>
            </a:r>
            <a:r>
              <a:rPr lang="en-US" sz="2400" b="1" dirty="0">
                <a:solidFill>
                  <a:srgbClr val="002060"/>
                </a:solidFill>
                <a:latin typeface="Calibri" panose="020F0502020204030204"/>
                <a:cs typeface="+mn-cs"/>
              </a:rPr>
              <a:t>- </a:t>
            </a:r>
            <a:r>
              <a:rPr lang="en-US" sz="2400" b="1" cap="all" dirty="0">
                <a:solidFill>
                  <a:srgbClr val="002060"/>
                </a:solidFill>
                <a:latin typeface="Calibri" panose="020F0502020204030204"/>
                <a:cs typeface="+mn-cs"/>
              </a:rPr>
              <a:t>Division of Accounting</a:t>
            </a:r>
            <a:endParaRPr lang="en-US" sz="2800" b="1" cap="all" dirty="0">
              <a:solidFill>
                <a:srgbClr val="002060"/>
              </a:solidFill>
              <a:latin typeface="Calibri" panose="020F0502020204030204"/>
              <a:cs typeface="+mn-cs"/>
            </a:endParaRPr>
          </a:p>
        </p:txBody>
      </p:sp>
      <p:pic>
        <p:nvPicPr>
          <p:cNvPr id="10" name="Picture 9">
            <a:extLst>
              <a:ext uri="{FF2B5EF4-FFF2-40B4-BE49-F238E27FC236}">
                <a16:creationId xmlns:a16="http://schemas.microsoft.com/office/drawing/2014/main" id="{4E73B5B0-69AD-70E4-E510-531B0A03DCCC}"/>
              </a:ext>
            </a:extLst>
          </p:cNvPr>
          <p:cNvPicPr>
            <a:picLocks noChangeAspect="1"/>
          </p:cNvPicPr>
          <p:nvPr/>
        </p:nvPicPr>
        <p:blipFill>
          <a:blip r:embed="rId7"/>
          <a:stretch>
            <a:fillRect/>
          </a:stretch>
        </p:blipFill>
        <p:spPr>
          <a:xfrm>
            <a:off x="725750" y="1273994"/>
            <a:ext cx="7905750" cy="400050"/>
          </a:xfrm>
          <a:prstGeom prst="rect">
            <a:avLst/>
          </a:prstGeom>
        </p:spPr>
      </p:pic>
      <p:sp>
        <p:nvSpPr>
          <p:cNvPr id="2" name="Star: 5 Points 1">
            <a:extLst>
              <a:ext uri="{FF2B5EF4-FFF2-40B4-BE49-F238E27FC236}">
                <a16:creationId xmlns:a16="http://schemas.microsoft.com/office/drawing/2014/main" id="{D7BAD893-7804-2125-4C6B-1573EEA87927}"/>
              </a:ext>
            </a:extLst>
          </p:cNvPr>
          <p:cNvSpPr/>
          <p:nvPr/>
        </p:nvSpPr>
        <p:spPr>
          <a:xfrm>
            <a:off x="571500" y="778590"/>
            <a:ext cx="381000" cy="400050"/>
          </a:xfrm>
          <a:prstGeom prst="star5">
            <a:avLst/>
          </a:prstGeom>
          <a:solidFill>
            <a:srgbClr val="FFFF00"/>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erpetua"/>
              <a:ea typeface="+mn-ea"/>
              <a:cs typeface="+mn-cs"/>
            </a:endParaRPr>
          </a:p>
        </p:txBody>
      </p:sp>
    </p:spTree>
    <p:extLst>
      <p:ext uri="{BB962C8B-B14F-4D97-AF65-F5344CB8AC3E}">
        <p14:creationId xmlns:p14="http://schemas.microsoft.com/office/powerpoint/2010/main" val="207044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0785" y="622655"/>
            <a:ext cx="6911930"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VENDOR TRAINING </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476250" y="1028702"/>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pic>
        <p:nvPicPr>
          <p:cNvPr id="13" name="Picture 12">
            <a:extLst>
              <a:ext uri="{FF2B5EF4-FFF2-40B4-BE49-F238E27FC236}">
                <a16:creationId xmlns:a16="http://schemas.microsoft.com/office/drawing/2014/main" id="{BAE88DA5-612A-441B-7C22-C3BAF734FA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pic>
        <p:nvPicPr>
          <p:cNvPr id="7" name="Content Placeholder 6">
            <a:extLst>
              <a:ext uri="{FF2B5EF4-FFF2-40B4-BE49-F238E27FC236}">
                <a16:creationId xmlns:a16="http://schemas.microsoft.com/office/drawing/2014/main" id="{865C99C5-4C59-1617-10A6-877D27E071BE}"/>
              </a:ext>
            </a:extLst>
          </p:cNvPr>
          <p:cNvPicPr>
            <a:picLocks noGrp="1" noChangeAspect="1"/>
          </p:cNvPicPr>
          <p:nvPr>
            <p:ph sz="quarter" idx="1"/>
          </p:nvPr>
        </p:nvPicPr>
        <p:blipFill>
          <a:blip r:embed="rId5"/>
          <a:stretch>
            <a:fillRect/>
          </a:stretch>
        </p:blipFill>
        <p:spPr>
          <a:xfrm>
            <a:off x="1676400" y="1555812"/>
            <a:ext cx="6105891" cy="46226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293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0785" y="622655"/>
            <a:ext cx="6911930"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PROCUREMENT CLASSIFICATIONS</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74904" y="1238250"/>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sp>
        <p:nvSpPr>
          <p:cNvPr id="4" name="Content Placeholder 3">
            <a:extLst>
              <a:ext uri="{FF2B5EF4-FFF2-40B4-BE49-F238E27FC236}">
                <a16:creationId xmlns:a16="http://schemas.microsoft.com/office/drawing/2014/main" id="{EAC51EC5-854E-663B-D74C-46E6CE800D47}"/>
              </a:ext>
            </a:extLst>
          </p:cNvPr>
          <p:cNvSpPr>
            <a:spLocks noGrp="1"/>
          </p:cNvSpPr>
          <p:nvPr>
            <p:ph sz="quarter" idx="1"/>
          </p:nvPr>
        </p:nvSpPr>
        <p:spPr>
          <a:xfrm>
            <a:off x="680785" y="1447799"/>
            <a:ext cx="7472615" cy="4787545"/>
          </a:xfrm>
        </p:spPr>
        <p:txBody>
          <a:bodyPr/>
          <a:lstStyle/>
          <a:p>
            <a:endParaRPr lang="en-US" dirty="0"/>
          </a:p>
          <a:p>
            <a:endParaRPr lang="en-US" dirty="0"/>
          </a:p>
        </p:txBody>
      </p:sp>
      <p:sp>
        <p:nvSpPr>
          <p:cNvPr id="3" name="Content Placeholder 2">
            <a:extLst>
              <a:ext uri="{FF2B5EF4-FFF2-40B4-BE49-F238E27FC236}">
                <a16:creationId xmlns:a16="http://schemas.microsoft.com/office/drawing/2014/main" id="{BE2E15FA-EE7E-CBF6-22A2-B97B9AAAE450}"/>
              </a:ext>
            </a:extLst>
          </p:cNvPr>
          <p:cNvSpPr txBox="1">
            <a:spLocks/>
          </p:cNvSpPr>
          <p:nvPr/>
        </p:nvSpPr>
        <p:spPr>
          <a:xfrm>
            <a:off x="533400" y="1730675"/>
            <a:ext cx="8053135" cy="4289125"/>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buFont typeface="Wingdings" panose="05000000000000000000" pitchFamily="2" charset="2"/>
              <a:buChar char="v"/>
            </a:pPr>
            <a:r>
              <a:rPr lang="en-US" sz="2400" dirty="0">
                <a:latin typeface="Calibri" panose="020F0502020204030204" pitchFamily="34" charset="0"/>
                <a:cs typeface="Calibri" panose="020F0502020204030204" pitchFamily="34" charset="0"/>
              </a:rPr>
              <a:t>DE Code Title 29 Chapter 69 identifies three classifications:</a:t>
            </a:r>
            <a:endParaRPr lang="en-US" dirty="0">
              <a:latin typeface="Calibri" panose="020F0502020204030204" pitchFamily="34" charset="0"/>
              <a:cs typeface="Calibri" panose="020F0502020204030204" pitchFamily="34" charset="0"/>
            </a:endParaRPr>
          </a:p>
          <a:p>
            <a:pPr marL="320040" lvl="1" indent="0" fontAlgn="auto">
              <a:spcAft>
                <a:spcPts val="0"/>
              </a:spcAft>
              <a:buNone/>
            </a:pPr>
            <a:endParaRPr lang="en-US" b="1" dirty="0">
              <a:latin typeface="Calibri" panose="020F0502020204030204" pitchFamily="34" charset="0"/>
              <a:cs typeface="Calibri" panose="020F0502020204030204" pitchFamily="34" charset="0"/>
            </a:endParaRPr>
          </a:p>
          <a:p>
            <a:pPr lvl="1" fontAlgn="auto">
              <a:spcAft>
                <a:spcPts val="0"/>
              </a:spcAft>
              <a:buFont typeface="Arial" panose="020B0604020202020204" pitchFamily="34" charset="0"/>
              <a:buChar char="•"/>
            </a:pPr>
            <a:r>
              <a:rPr lang="en-US" b="1" dirty="0">
                <a:latin typeface="Calibri" panose="020F0502020204030204" pitchFamily="34" charset="0"/>
                <a:cs typeface="Calibri" panose="020F0502020204030204" pitchFamily="34" charset="0"/>
              </a:rPr>
              <a:t>Materiel and Non-Professional Services</a:t>
            </a:r>
          </a:p>
          <a:p>
            <a:pPr lvl="2" fontAlgn="auto">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 § 6923, 6924</a:t>
            </a:r>
          </a:p>
          <a:p>
            <a:pPr lvl="2" fontAlgn="auto">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Products, generic services (baseball, generator, carpet installation)</a:t>
            </a:r>
          </a:p>
          <a:p>
            <a:pPr lvl="1" fontAlgn="auto">
              <a:spcAft>
                <a:spcPts val="0"/>
              </a:spcAft>
              <a:buFont typeface="Arial" panose="020B0604020202020204" pitchFamily="34" charset="0"/>
              <a:buChar char="•"/>
            </a:pPr>
            <a:r>
              <a:rPr lang="en-US" b="1" dirty="0">
                <a:latin typeface="Calibri" panose="020F0502020204030204" pitchFamily="34" charset="0"/>
                <a:cs typeface="Calibri" panose="020F0502020204030204" pitchFamily="34" charset="0"/>
              </a:rPr>
              <a:t>Public Works</a:t>
            </a:r>
          </a:p>
          <a:p>
            <a:pPr lvl="2" fontAlgn="auto">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 6960 through § 6970 </a:t>
            </a:r>
          </a:p>
          <a:p>
            <a:pPr lvl="2" fontAlgn="auto">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Work that “touches” or affects a public building or public ground</a:t>
            </a:r>
          </a:p>
          <a:p>
            <a:pPr lvl="1" fontAlgn="auto">
              <a:spcAft>
                <a:spcPts val="0"/>
              </a:spcAft>
              <a:buFont typeface="Arial" panose="020B0604020202020204" pitchFamily="34" charset="0"/>
              <a:buChar char="•"/>
            </a:pPr>
            <a:r>
              <a:rPr lang="en-US" b="1" dirty="0">
                <a:latin typeface="Calibri" panose="020F0502020204030204" pitchFamily="34" charset="0"/>
                <a:cs typeface="Calibri" panose="020F0502020204030204" pitchFamily="34" charset="0"/>
              </a:rPr>
              <a:t>Professional Services</a:t>
            </a:r>
          </a:p>
          <a:p>
            <a:pPr lvl="2" fontAlgn="auto">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 § 6981, 6982</a:t>
            </a:r>
          </a:p>
          <a:p>
            <a:pPr lvl="2" fontAlgn="auto">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Services requiring specialized education, training,  or knowledge (engineering, medical, consulting, information technology, etc.)</a:t>
            </a:r>
          </a:p>
          <a:p>
            <a:pPr lvl="2" fontAlgn="auto">
              <a:spcAft>
                <a:spcPts val="0"/>
              </a:spcAft>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594360" lvl="2" indent="0" fontAlgn="auto">
              <a:spcAft>
                <a:spcPts val="0"/>
              </a:spcAft>
              <a:buNone/>
            </a:pPr>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Full definition of professional services §6902(19)</a:t>
            </a:r>
          </a:p>
          <a:p>
            <a:pPr lvl="2" fontAlgn="auto">
              <a:spcAft>
                <a:spcPts val="0"/>
              </a:spcAft>
            </a:pPr>
            <a:endParaRPr lang="en-US" dirty="0"/>
          </a:p>
        </p:txBody>
      </p:sp>
      <p:pic>
        <p:nvPicPr>
          <p:cNvPr id="5" name="Picture 4">
            <a:extLst>
              <a:ext uri="{FF2B5EF4-FFF2-40B4-BE49-F238E27FC236}">
                <a16:creationId xmlns:a16="http://schemas.microsoft.com/office/drawing/2014/main" id="{DA1985A0-C931-B9B7-3CBE-5F318914E8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Tree>
    <p:extLst>
      <p:ext uri="{BB962C8B-B14F-4D97-AF65-F5344CB8AC3E}">
        <p14:creationId xmlns:p14="http://schemas.microsoft.com/office/powerpoint/2010/main" val="208622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55589" y="685890"/>
            <a:ext cx="5183948" cy="523220"/>
          </a:xfrm>
          <a:prstGeom prst="rect">
            <a:avLst/>
          </a:prstGeom>
          <a:noFill/>
        </p:spPr>
        <p:txBody>
          <a:bodyPr wrap="square" rtlCol="0">
            <a:spAutoFit/>
          </a:bodyPr>
          <a:lstStyle/>
          <a:p>
            <a:pPr defTabSz="514350">
              <a:defRPr/>
            </a:pPr>
            <a:r>
              <a:rPr lang="en-US" sz="2800" b="1" dirty="0">
                <a:solidFill>
                  <a:srgbClr val="002060"/>
                </a:solidFill>
                <a:latin typeface="Calibri" panose="020F0502020204030204"/>
              </a:rPr>
              <a:t>PROCUREMENT THRESHOLDS</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533400" y="1091863"/>
            <a:ext cx="5929313" cy="300038"/>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029200" y="2571751"/>
            <a:ext cx="2400300" cy="2331289"/>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US" sz="1950" dirty="0"/>
          </a:p>
        </p:txBody>
      </p:sp>
      <p:pic>
        <p:nvPicPr>
          <p:cNvPr id="12" name="Content Placeholder 11">
            <a:extLst>
              <a:ext uri="{FF2B5EF4-FFF2-40B4-BE49-F238E27FC236}">
                <a16:creationId xmlns:a16="http://schemas.microsoft.com/office/drawing/2014/main" id="{37739B3F-7F5D-64D9-481C-56A8C6592240}"/>
              </a:ext>
            </a:extLst>
          </p:cNvPr>
          <p:cNvPicPr>
            <a:picLocks noGrp="1" noChangeAspect="1"/>
          </p:cNvPicPr>
          <p:nvPr>
            <p:ph sz="quarter" idx="1"/>
          </p:nvPr>
        </p:nvPicPr>
        <p:blipFill>
          <a:blip r:embed="rId4" cstate="screen">
            <a:extLst>
              <a:ext uri="{28A0092B-C50C-407E-A947-70E740481C1C}">
                <a14:useLocalDpi xmlns:a14="http://schemas.microsoft.com/office/drawing/2010/main"/>
              </a:ext>
            </a:extLst>
          </a:blip>
          <a:stretch>
            <a:fillRect/>
          </a:stretch>
        </p:blipFill>
        <p:spPr>
          <a:xfrm>
            <a:off x="840224" y="1676400"/>
            <a:ext cx="7327232" cy="3788024"/>
          </a:xfrm>
          <a:prstGeom prst="rect">
            <a:avLst/>
          </a:prstGeom>
          <a:ln>
            <a:noFill/>
          </a:ln>
          <a:effectLst>
            <a:outerShdw blurRad="292100" dist="139700" dir="2700000" algn="tl" rotWithShape="0">
              <a:srgbClr val="333333">
                <a:alpha val="65000"/>
              </a:srgbClr>
            </a:outerShdw>
          </a:effectLst>
        </p:spPr>
      </p:pic>
      <p:sp>
        <p:nvSpPr>
          <p:cNvPr id="11" name="Star: 5 Points 10">
            <a:extLst>
              <a:ext uri="{FF2B5EF4-FFF2-40B4-BE49-F238E27FC236}">
                <a16:creationId xmlns:a16="http://schemas.microsoft.com/office/drawing/2014/main" id="{7F6D9B1C-69C4-CCA5-2DD7-C8B5A45504BE}"/>
              </a:ext>
            </a:extLst>
          </p:cNvPr>
          <p:cNvSpPr/>
          <p:nvPr/>
        </p:nvSpPr>
        <p:spPr>
          <a:xfrm>
            <a:off x="2593390" y="2801199"/>
            <a:ext cx="166456" cy="193090"/>
          </a:xfrm>
          <a:prstGeom prst="star5">
            <a:avLst/>
          </a:prstGeom>
          <a:solidFill>
            <a:srgbClr val="EA7616"/>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tar: 5 Points 12">
            <a:extLst>
              <a:ext uri="{FF2B5EF4-FFF2-40B4-BE49-F238E27FC236}">
                <a16:creationId xmlns:a16="http://schemas.microsoft.com/office/drawing/2014/main" id="{7F67B133-AC25-6B35-7156-51CC77AB4ACD}"/>
              </a:ext>
            </a:extLst>
          </p:cNvPr>
          <p:cNvSpPr/>
          <p:nvPr/>
        </p:nvSpPr>
        <p:spPr>
          <a:xfrm>
            <a:off x="2558619" y="3916832"/>
            <a:ext cx="166456" cy="193090"/>
          </a:xfrm>
          <a:prstGeom prst="star5">
            <a:avLst/>
          </a:prstGeom>
          <a:solidFill>
            <a:srgbClr val="EA7616"/>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r: 5 Points 14">
            <a:extLst>
              <a:ext uri="{FF2B5EF4-FFF2-40B4-BE49-F238E27FC236}">
                <a16:creationId xmlns:a16="http://schemas.microsoft.com/office/drawing/2014/main" id="{558DE475-1173-4E5A-EC89-BD2E6FD93D86}"/>
              </a:ext>
            </a:extLst>
          </p:cNvPr>
          <p:cNvSpPr/>
          <p:nvPr/>
        </p:nvSpPr>
        <p:spPr>
          <a:xfrm>
            <a:off x="2541974" y="4988510"/>
            <a:ext cx="166456" cy="193090"/>
          </a:xfrm>
          <a:prstGeom prst="star5">
            <a:avLst/>
          </a:prstGeom>
          <a:solidFill>
            <a:srgbClr val="EA7616"/>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ar: 5 Points 15">
            <a:extLst>
              <a:ext uri="{FF2B5EF4-FFF2-40B4-BE49-F238E27FC236}">
                <a16:creationId xmlns:a16="http://schemas.microsoft.com/office/drawing/2014/main" id="{809EB606-2D4A-BF5C-540A-D9BE7D62D6E2}"/>
              </a:ext>
            </a:extLst>
          </p:cNvPr>
          <p:cNvSpPr/>
          <p:nvPr/>
        </p:nvSpPr>
        <p:spPr>
          <a:xfrm>
            <a:off x="4384709" y="2844623"/>
            <a:ext cx="166456" cy="193090"/>
          </a:xfrm>
          <a:prstGeom prst="star5">
            <a:avLst/>
          </a:prstGeom>
          <a:solidFill>
            <a:srgbClr val="EA7616"/>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tar: 5 Points 16">
            <a:extLst>
              <a:ext uri="{FF2B5EF4-FFF2-40B4-BE49-F238E27FC236}">
                <a16:creationId xmlns:a16="http://schemas.microsoft.com/office/drawing/2014/main" id="{D4E71CC6-33DC-FBB3-7E08-DCE0FC319275}"/>
              </a:ext>
            </a:extLst>
          </p:cNvPr>
          <p:cNvSpPr/>
          <p:nvPr/>
        </p:nvSpPr>
        <p:spPr>
          <a:xfrm>
            <a:off x="4405544" y="3916832"/>
            <a:ext cx="166456" cy="193090"/>
          </a:xfrm>
          <a:prstGeom prst="star5">
            <a:avLst/>
          </a:prstGeom>
          <a:solidFill>
            <a:srgbClr val="EA7616"/>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B4A1D22-E203-2DD0-99C4-F255634FC16B}"/>
              </a:ext>
            </a:extLst>
          </p:cNvPr>
          <p:cNvSpPr/>
          <p:nvPr/>
        </p:nvSpPr>
        <p:spPr>
          <a:xfrm>
            <a:off x="2558619" y="1924196"/>
            <a:ext cx="1474803" cy="335452"/>
          </a:xfrm>
          <a:prstGeom prst="ellipse">
            <a:avLst/>
          </a:prstGeom>
          <a:noFill/>
          <a:ln w="19050">
            <a:solidFill>
              <a:srgbClr val="EA7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CCD91E0-21B2-E8A5-5810-4BE28ABA5243}"/>
              </a:ext>
            </a:extLst>
          </p:cNvPr>
          <p:cNvSpPr/>
          <p:nvPr/>
        </p:nvSpPr>
        <p:spPr>
          <a:xfrm>
            <a:off x="4364734" y="1939276"/>
            <a:ext cx="1474803" cy="305292"/>
          </a:xfrm>
          <a:prstGeom prst="ellipse">
            <a:avLst/>
          </a:prstGeom>
          <a:noFill/>
          <a:ln w="19050">
            <a:solidFill>
              <a:srgbClr val="EA76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0C02BD8-3B67-E943-802A-2886A922C8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
        <p:nvSpPr>
          <p:cNvPr id="4" name="Oval 3">
            <a:extLst>
              <a:ext uri="{FF2B5EF4-FFF2-40B4-BE49-F238E27FC236}">
                <a16:creationId xmlns:a16="http://schemas.microsoft.com/office/drawing/2014/main" id="{A28558DB-9CFE-09CC-0CE9-34B471805A01}"/>
              </a:ext>
            </a:extLst>
          </p:cNvPr>
          <p:cNvSpPr/>
          <p:nvPr/>
        </p:nvSpPr>
        <p:spPr>
          <a:xfrm>
            <a:off x="6265117" y="1932035"/>
            <a:ext cx="1474803" cy="347976"/>
          </a:xfrm>
          <a:prstGeom prst="ellipse">
            <a:avLst/>
          </a:prstGeom>
          <a:noFill/>
          <a:ln w="1905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169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79844F-F264-488D-A526-AEE512629291}"/>
              </a:ext>
            </a:extLst>
          </p:cNvPr>
          <p:cNvSpPr txBox="1"/>
          <p:nvPr/>
        </p:nvSpPr>
        <p:spPr>
          <a:xfrm>
            <a:off x="680785" y="622655"/>
            <a:ext cx="6911930" cy="523220"/>
          </a:xfrm>
          <a:prstGeom prst="rect">
            <a:avLst/>
          </a:prstGeom>
          <a:noFill/>
        </p:spPr>
        <p:txBody>
          <a:bodyPr wrap="square" rtlCol="0">
            <a:spAutoFit/>
          </a:bodyPr>
          <a:lstStyle/>
          <a:p>
            <a:pPr defTabSz="685800" fontAlgn="auto">
              <a:spcBef>
                <a:spcPts val="0"/>
              </a:spcBef>
              <a:spcAft>
                <a:spcPts val="0"/>
              </a:spcAft>
              <a:defRPr/>
            </a:pPr>
            <a:r>
              <a:rPr lang="en-US" sz="2800" b="1" dirty="0">
                <a:solidFill>
                  <a:srgbClr val="002060"/>
                </a:solidFill>
                <a:latin typeface="Calibri" panose="020F0502020204030204"/>
                <a:cs typeface="+mn-cs"/>
              </a:rPr>
              <a:t>SPEND RANGE 3 – FORMAL PROCUREMENT</a:t>
            </a:r>
          </a:p>
        </p:txBody>
      </p:sp>
      <p:pic>
        <p:nvPicPr>
          <p:cNvPr id="10" name="Picture 9">
            <a:extLst>
              <a:ext uri="{FF2B5EF4-FFF2-40B4-BE49-F238E27FC236}">
                <a16:creationId xmlns:a16="http://schemas.microsoft.com/office/drawing/2014/main" id="{E8E4FCB4-A6B8-4F7E-AA25-8013CDB4B565}"/>
              </a:ext>
            </a:extLst>
          </p:cNvPr>
          <p:cNvPicPr>
            <a:picLocks noChangeAspect="1"/>
          </p:cNvPicPr>
          <p:nvPr/>
        </p:nvPicPr>
        <p:blipFill>
          <a:blip r:embed="rId3"/>
          <a:stretch>
            <a:fillRect/>
          </a:stretch>
        </p:blipFill>
        <p:spPr>
          <a:xfrm>
            <a:off x="374904" y="1238250"/>
            <a:ext cx="7905750" cy="400050"/>
          </a:xfrm>
          <a:prstGeom prst="rect">
            <a:avLst/>
          </a:prstGeom>
        </p:spPr>
      </p:pic>
      <p:sp>
        <p:nvSpPr>
          <p:cNvPr id="14" name="Content Placeholder 7">
            <a:extLst>
              <a:ext uri="{FF2B5EF4-FFF2-40B4-BE49-F238E27FC236}">
                <a16:creationId xmlns:a16="http://schemas.microsoft.com/office/drawing/2014/main" id="{F0617CFF-A982-4180-9D42-9BCADD081C17}"/>
              </a:ext>
            </a:extLst>
          </p:cNvPr>
          <p:cNvSpPr txBox="1">
            <a:spLocks/>
          </p:cNvSpPr>
          <p:nvPr/>
        </p:nvSpPr>
        <p:spPr>
          <a:xfrm>
            <a:off x="5181600" y="2286000"/>
            <a:ext cx="3200400" cy="31083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endParaRPr lang="en-US" dirty="0"/>
          </a:p>
        </p:txBody>
      </p:sp>
      <p:sp>
        <p:nvSpPr>
          <p:cNvPr id="4" name="Content Placeholder 3">
            <a:extLst>
              <a:ext uri="{FF2B5EF4-FFF2-40B4-BE49-F238E27FC236}">
                <a16:creationId xmlns:a16="http://schemas.microsoft.com/office/drawing/2014/main" id="{EAC51EC5-854E-663B-D74C-46E6CE800D47}"/>
              </a:ext>
            </a:extLst>
          </p:cNvPr>
          <p:cNvSpPr>
            <a:spLocks noGrp="1"/>
          </p:cNvSpPr>
          <p:nvPr>
            <p:ph sz="quarter" idx="1"/>
          </p:nvPr>
        </p:nvSpPr>
        <p:spPr>
          <a:xfrm>
            <a:off x="5029200" y="2181281"/>
            <a:ext cx="3810000" cy="3565585"/>
          </a:xfrm>
        </p:spPr>
        <p:txBody>
          <a:bodyPr/>
          <a:lstStyle/>
          <a:p>
            <a:pPr>
              <a:buFont typeface="Arial" panose="020B0604020202020204" pitchFamily="34" charset="0"/>
              <a:buChar char="•"/>
            </a:pPr>
            <a:r>
              <a:rPr lang="en-US" dirty="0">
                <a:highlight>
                  <a:srgbClr val="FFFF00"/>
                </a:highlight>
                <a:latin typeface="Calibri" panose="020F0502020204030204" pitchFamily="34" charset="0"/>
                <a:cs typeface="Calibri" panose="020F0502020204030204" pitchFamily="34" charset="0"/>
              </a:rPr>
              <a:t>Advertised Bids</a:t>
            </a:r>
            <a:r>
              <a:rPr lang="en-US" dirty="0">
                <a:latin typeface="Calibri" panose="020F0502020204030204" pitchFamily="34" charset="0"/>
                <a:cs typeface="Calibri" panose="020F0502020204030204" pitchFamily="34" charset="0"/>
              </a:rPr>
              <a:t> (RFP/ITB/RFI)</a:t>
            </a:r>
          </a:p>
          <a:p>
            <a:pPr marL="0" indent="0">
              <a:buNone/>
            </a:pP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latin typeface="Calibri" panose="020F0502020204030204" pitchFamily="34" charset="0"/>
                <a:cs typeface="Calibri" panose="020F0502020204030204" pitchFamily="34" charset="0"/>
              </a:rPr>
              <a:t>Open Bids Directory</a:t>
            </a:r>
          </a:p>
          <a:p>
            <a:pPr marL="0" indent="0">
              <a:buNone/>
            </a:pP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latin typeface="Calibri" panose="020F0502020204030204" pitchFamily="34" charset="0"/>
                <a:cs typeface="Calibri" panose="020F0502020204030204" pitchFamily="34" charset="0"/>
              </a:rPr>
              <a:t>Bid Notification</a:t>
            </a:r>
          </a:p>
          <a:p>
            <a:pPr>
              <a:buFont typeface="Arial" panose="020B0604020202020204" pitchFamily="34" charset="0"/>
              <a:buChar char="•"/>
            </a:pPr>
            <a:endParaRPr lang="en-US" dirty="0"/>
          </a:p>
          <a:p>
            <a:endParaRPr lang="en-US" dirty="0"/>
          </a:p>
          <a:p>
            <a:endParaRPr lang="en-US" dirty="0"/>
          </a:p>
        </p:txBody>
      </p:sp>
      <p:pic>
        <p:nvPicPr>
          <p:cNvPr id="5" name="Picture 4">
            <a:extLst>
              <a:ext uri="{FF2B5EF4-FFF2-40B4-BE49-F238E27FC236}">
                <a16:creationId xmlns:a16="http://schemas.microsoft.com/office/drawing/2014/main" id="{C445D221-6053-AD25-0C19-71218DEB3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19400" y="1762964"/>
            <a:ext cx="2057400" cy="4402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B68F759C-1640-FCEE-2FB0-4415506D594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244"/>
          <a:stretch/>
        </p:blipFill>
        <p:spPr>
          <a:xfrm>
            <a:off x="680785" y="1762964"/>
            <a:ext cx="2114550" cy="4402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E9970F5D-80F7-FC93-9586-7C216AF4FD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281" y="6096000"/>
            <a:ext cx="1604999" cy="609599"/>
          </a:xfrm>
          <a:prstGeom prst="rect">
            <a:avLst/>
          </a:prstGeom>
        </p:spPr>
      </p:pic>
    </p:spTree>
    <p:extLst>
      <p:ext uri="{BB962C8B-B14F-4D97-AF65-F5344CB8AC3E}">
        <p14:creationId xmlns:p14="http://schemas.microsoft.com/office/powerpoint/2010/main" val="2330840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070C0"/>
      </a:hlink>
      <a:folHlink>
        <a:srgbClr val="E9E5DC"/>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44233</TotalTime>
  <Words>1732</Words>
  <Application>Microsoft Macintosh PowerPoint</Application>
  <PresentationFormat>On-screen Show (4:3)</PresentationFormat>
  <Paragraphs>261</Paragraphs>
  <Slides>35</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Franklin Gothic Book</vt:lpstr>
      <vt:lpstr>Open Sans</vt:lpstr>
      <vt:lpstr>Perpetua</vt:lpstr>
      <vt:lpstr>Times New Roman</vt:lpstr>
      <vt:lpstr>Wingdings</vt:lpstr>
      <vt:lpstr>Wingdings 2</vt:lpstr>
      <vt:lpstr>Equity</vt:lpstr>
      <vt:lpstr> </vt:lpstr>
      <vt:lpstr>PowerPoint Presentation</vt:lpstr>
      <vt:lpstr>PowerPoint Presentation</vt:lpstr>
      <vt:lpstr>PowerPoint Presentation</vt:lpstr>
      <vt:lpstr>VENDOR REGISTRATION  - Division of Accounting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License  https://onestop.delaware.gov/</vt:lpstr>
      <vt:lpstr>Contractor Registration</vt:lpstr>
      <vt:lpstr>What are “Construction Services”?</vt:lpstr>
      <vt:lpstr>PowerPoint Presentation</vt:lpstr>
      <vt:lpstr>PowerPoint Presentation</vt:lpstr>
      <vt:lpstr>PowerPoint Presentation</vt:lpstr>
      <vt:lpstr>PowerPoint Presentation</vt:lpstr>
      <vt:lpstr>PowerPoint Presentation</vt:lpstr>
      <vt:lpstr>REQUIRED DOCUMENTS</vt:lpstr>
      <vt:lpstr>PowerPoint Presentation</vt:lpstr>
      <vt:lpstr>How to Submit Application</vt:lpstr>
      <vt:lpstr>PowerPoint Presentation</vt:lpstr>
      <vt:lpstr>DIVISION OF SMALL BUSINESS - https://business.delaware.gov/ </vt:lpstr>
      <vt:lpstr>CONTACT INFORMATION</vt:lpstr>
    </vt:vector>
  </TitlesOfParts>
  <Company>OMB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VENDOR DAY  Understand How the State Does Business</dc:title>
  <dc:creator>bruce.krug</dc:creator>
  <cp:lastModifiedBy>Andy Faver</cp:lastModifiedBy>
  <cp:revision>1126</cp:revision>
  <cp:lastPrinted>2023-04-26T16:28:59Z</cp:lastPrinted>
  <dcterms:created xsi:type="dcterms:W3CDTF">2012-06-20T14:09:54Z</dcterms:created>
  <dcterms:modified xsi:type="dcterms:W3CDTF">2024-04-19T20:02:11Z</dcterms:modified>
</cp:coreProperties>
</file>