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78" r:id="rId4"/>
  </p:sldMasterIdLst>
  <p:notesMasterIdLst>
    <p:notesMasterId r:id="rId20"/>
  </p:notesMasterIdLst>
  <p:handoutMasterIdLst>
    <p:handoutMasterId r:id="rId21"/>
  </p:handoutMasterIdLst>
  <p:sldIdLst>
    <p:sldId id="437" r:id="rId5"/>
    <p:sldId id="458" r:id="rId6"/>
    <p:sldId id="454" r:id="rId7"/>
    <p:sldId id="456" r:id="rId8"/>
    <p:sldId id="465" r:id="rId9"/>
    <p:sldId id="459" r:id="rId10"/>
    <p:sldId id="460" r:id="rId11"/>
    <p:sldId id="464" r:id="rId12"/>
    <p:sldId id="398" r:id="rId13"/>
    <p:sldId id="389" r:id="rId14"/>
    <p:sldId id="400" r:id="rId15"/>
    <p:sldId id="457" r:id="rId16"/>
    <p:sldId id="439" r:id="rId17"/>
    <p:sldId id="418" r:id="rId18"/>
    <p:sldId id="396"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9664997-B098-415F-8070-36FFED9FDB34}">
          <p14:sldIdLst>
            <p14:sldId id="437"/>
            <p14:sldId id="458"/>
            <p14:sldId id="454"/>
            <p14:sldId id="456"/>
            <p14:sldId id="465"/>
            <p14:sldId id="459"/>
            <p14:sldId id="460"/>
            <p14:sldId id="464"/>
          </p14:sldIdLst>
        </p14:section>
        <p14:section name="Untitled Section" id="{ADE46FE6-0CE3-4E39-AC76-99C89B8B559C}">
          <p14:sldIdLst>
            <p14:sldId id="398"/>
            <p14:sldId id="389"/>
            <p14:sldId id="400"/>
            <p14:sldId id="457"/>
            <p14:sldId id="439"/>
            <p14:sldId id="418"/>
            <p14:sldId id="3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000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1D0827-746D-00F3-5F9A-8CE32FCAFCA3}" v="3" dt="2024-04-04T12:36:25.5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3" autoAdjust="0"/>
    <p:restoredTop sz="81301" autoAdjust="0"/>
  </p:normalViewPr>
  <p:slideViewPr>
    <p:cSldViewPr>
      <p:cViewPr varScale="1">
        <p:scale>
          <a:sx n="59" d="100"/>
          <a:sy n="59" d="100"/>
        </p:scale>
        <p:origin x="1728" y="66"/>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sorterViewPr>
    <p:cViewPr>
      <p:scale>
        <a:sx n="130" d="100"/>
        <a:sy n="130" d="100"/>
      </p:scale>
      <p:origin x="0" y="0"/>
    </p:cViewPr>
  </p:sorterViewPr>
  <p:notesViewPr>
    <p:cSldViewPr>
      <p:cViewPr varScale="1">
        <p:scale>
          <a:sx n="83" d="100"/>
          <a:sy n="83" d="100"/>
        </p:scale>
        <p:origin x="-1872"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71801" cy="465138"/>
          </a:xfrm>
          <a:prstGeom prst="rect">
            <a:avLst/>
          </a:prstGeom>
        </p:spPr>
        <p:txBody>
          <a:bodyPr vert="horz" lIns="91089" tIns="45544" rIns="91089" bIns="45544" rtlCol="0"/>
          <a:lstStyle>
            <a:lvl1pPr algn="l">
              <a:defRPr sz="1200"/>
            </a:lvl1pPr>
          </a:lstStyle>
          <a:p>
            <a:endParaRPr lang="en-US" dirty="0"/>
          </a:p>
        </p:txBody>
      </p:sp>
      <p:sp>
        <p:nvSpPr>
          <p:cNvPr id="3" name="Date Placeholder 2"/>
          <p:cNvSpPr>
            <a:spLocks noGrp="1"/>
          </p:cNvSpPr>
          <p:nvPr>
            <p:ph type="dt" sz="quarter" idx="1"/>
          </p:nvPr>
        </p:nvSpPr>
        <p:spPr>
          <a:xfrm>
            <a:off x="3884616" y="0"/>
            <a:ext cx="2971801" cy="465138"/>
          </a:xfrm>
          <a:prstGeom prst="rect">
            <a:avLst/>
          </a:prstGeom>
        </p:spPr>
        <p:txBody>
          <a:bodyPr vert="horz" lIns="91089" tIns="45544" rIns="91089" bIns="45544" rtlCol="0"/>
          <a:lstStyle>
            <a:lvl1pPr algn="r">
              <a:defRPr sz="1200"/>
            </a:lvl1pPr>
          </a:lstStyle>
          <a:p>
            <a:fld id="{9BC58D6C-8B50-4844-9073-CA020280ADE6}" type="datetimeFigureOut">
              <a:rPr lang="en-US" smtClean="0"/>
              <a:t>4/15/2024</a:t>
            </a:fld>
            <a:endParaRPr lang="en-US" dirty="0"/>
          </a:p>
        </p:txBody>
      </p:sp>
      <p:sp>
        <p:nvSpPr>
          <p:cNvPr id="4" name="Footer Placeholder 3"/>
          <p:cNvSpPr>
            <a:spLocks noGrp="1"/>
          </p:cNvSpPr>
          <p:nvPr>
            <p:ph type="ftr" sz="quarter" idx="2"/>
          </p:nvPr>
        </p:nvSpPr>
        <p:spPr>
          <a:xfrm>
            <a:off x="4" y="8829675"/>
            <a:ext cx="2971801" cy="465138"/>
          </a:xfrm>
          <a:prstGeom prst="rect">
            <a:avLst/>
          </a:prstGeom>
        </p:spPr>
        <p:txBody>
          <a:bodyPr vert="horz" lIns="91089" tIns="45544" rIns="91089" bIns="455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6" y="8829675"/>
            <a:ext cx="2971801" cy="465138"/>
          </a:xfrm>
          <a:prstGeom prst="rect">
            <a:avLst/>
          </a:prstGeom>
        </p:spPr>
        <p:txBody>
          <a:bodyPr vert="horz" lIns="91089" tIns="45544" rIns="91089" bIns="45544" rtlCol="0" anchor="b"/>
          <a:lstStyle>
            <a:lvl1pPr algn="r">
              <a:defRPr sz="1200"/>
            </a:lvl1pPr>
          </a:lstStyle>
          <a:p>
            <a:fld id="{05F4D17F-EF95-4106-8E0A-36BD9F83FA15}" type="slidenum">
              <a:rPr lang="en-US" smtClean="0"/>
              <a:t>‹#›</a:t>
            </a:fld>
            <a:endParaRPr lang="en-US" dirty="0"/>
          </a:p>
        </p:txBody>
      </p:sp>
    </p:spTree>
    <p:extLst>
      <p:ext uri="{BB962C8B-B14F-4D97-AF65-F5344CB8AC3E}">
        <p14:creationId xmlns:p14="http://schemas.microsoft.com/office/powerpoint/2010/main" val="1675627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71801" cy="464820"/>
          </a:xfrm>
          <a:prstGeom prst="rect">
            <a:avLst/>
          </a:prstGeom>
        </p:spPr>
        <p:txBody>
          <a:bodyPr vert="horz" lIns="91089" tIns="45544" rIns="91089" bIns="45544" rtlCol="0"/>
          <a:lstStyle>
            <a:lvl1pPr algn="l">
              <a:defRPr sz="1200"/>
            </a:lvl1pPr>
          </a:lstStyle>
          <a:p>
            <a:endParaRPr lang="en-US" dirty="0"/>
          </a:p>
        </p:txBody>
      </p:sp>
      <p:sp>
        <p:nvSpPr>
          <p:cNvPr id="3" name="Date Placeholder 2"/>
          <p:cNvSpPr>
            <a:spLocks noGrp="1"/>
          </p:cNvSpPr>
          <p:nvPr>
            <p:ph type="dt" idx="1"/>
          </p:nvPr>
        </p:nvSpPr>
        <p:spPr>
          <a:xfrm>
            <a:off x="3884616" y="0"/>
            <a:ext cx="2971801" cy="464820"/>
          </a:xfrm>
          <a:prstGeom prst="rect">
            <a:avLst/>
          </a:prstGeom>
        </p:spPr>
        <p:txBody>
          <a:bodyPr vert="horz" lIns="91089" tIns="45544" rIns="91089" bIns="45544" rtlCol="0"/>
          <a:lstStyle>
            <a:lvl1pPr algn="r">
              <a:defRPr sz="1200"/>
            </a:lvl1pPr>
          </a:lstStyle>
          <a:p>
            <a:fld id="{6805F294-3842-4260-A048-CDEF7EB7AE39}" type="datetimeFigureOut">
              <a:rPr lang="en-US" smtClean="0"/>
              <a:t>4/15/2024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089" tIns="45544" rIns="91089" bIns="45544"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089" tIns="45544" rIns="91089" bIns="455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29967"/>
            <a:ext cx="2971801" cy="464820"/>
          </a:xfrm>
          <a:prstGeom prst="rect">
            <a:avLst/>
          </a:prstGeom>
        </p:spPr>
        <p:txBody>
          <a:bodyPr vert="horz" lIns="91089" tIns="45544" rIns="91089" bIns="455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6" y="8829967"/>
            <a:ext cx="2971801" cy="464820"/>
          </a:xfrm>
          <a:prstGeom prst="rect">
            <a:avLst/>
          </a:prstGeom>
        </p:spPr>
        <p:txBody>
          <a:bodyPr vert="horz" lIns="91089" tIns="45544" rIns="91089" bIns="45544" rtlCol="0" anchor="b"/>
          <a:lstStyle>
            <a:lvl1pPr algn="r">
              <a:defRPr sz="1200"/>
            </a:lvl1pPr>
          </a:lstStyle>
          <a:p>
            <a:fld id="{6966D8B2-9D3C-4C10-A5CA-5F8B9E82B900}" type="slidenum">
              <a:rPr lang="en-US" smtClean="0"/>
              <a:t>‹#›</a:t>
            </a:fld>
            <a:endParaRPr lang="en-US" dirty="0"/>
          </a:p>
        </p:txBody>
      </p:sp>
    </p:spTree>
    <p:extLst>
      <p:ext uri="{BB962C8B-B14F-4D97-AF65-F5344CB8AC3E}">
        <p14:creationId xmlns:p14="http://schemas.microsoft.com/office/powerpoint/2010/main" val="1195249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ro Cond" panose="020B0604020202020204" pitchFamily="34" charset="0"/>
            </a:endParaRPr>
          </a:p>
        </p:txBody>
      </p:sp>
      <p:sp>
        <p:nvSpPr>
          <p:cNvPr id="4" name="Slide Number Placeholder 3"/>
          <p:cNvSpPr>
            <a:spLocks noGrp="1"/>
          </p:cNvSpPr>
          <p:nvPr>
            <p:ph type="sldNum" sz="quarter" idx="10"/>
          </p:nvPr>
        </p:nvSpPr>
        <p:spPr/>
        <p:txBody>
          <a:bodyPr/>
          <a:lstStyle/>
          <a:p>
            <a:fld id="{6966D8B2-9D3C-4C10-A5CA-5F8B9E82B900}" type="slidenum">
              <a:rPr lang="en-US" smtClean="0"/>
              <a:t>1</a:t>
            </a:fld>
            <a:endParaRPr lang="en-US" dirty="0"/>
          </a:p>
        </p:txBody>
      </p:sp>
    </p:spTree>
    <p:extLst>
      <p:ext uri="{BB962C8B-B14F-4D97-AF65-F5344CB8AC3E}">
        <p14:creationId xmlns:p14="http://schemas.microsoft.com/office/powerpoint/2010/main" val="116575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11</a:t>
            </a:fld>
            <a:endParaRPr lang="en-US" dirty="0"/>
          </a:p>
        </p:txBody>
      </p:sp>
    </p:spTree>
    <p:extLst>
      <p:ext uri="{BB962C8B-B14F-4D97-AF65-F5344CB8AC3E}">
        <p14:creationId xmlns:p14="http://schemas.microsoft.com/office/powerpoint/2010/main" val="1630025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12</a:t>
            </a:fld>
            <a:endParaRPr lang="en-US" dirty="0"/>
          </a:p>
        </p:txBody>
      </p:sp>
    </p:spTree>
    <p:extLst>
      <p:ext uri="{BB962C8B-B14F-4D97-AF65-F5344CB8AC3E}">
        <p14:creationId xmlns:p14="http://schemas.microsoft.com/office/powerpoint/2010/main" val="1591386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13</a:t>
            </a:fld>
            <a:endParaRPr lang="en-US" dirty="0"/>
          </a:p>
        </p:txBody>
      </p:sp>
    </p:spTree>
    <p:extLst>
      <p:ext uri="{BB962C8B-B14F-4D97-AF65-F5344CB8AC3E}">
        <p14:creationId xmlns:p14="http://schemas.microsoft.com/office/powerpoint/2010/main" val="2594763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66D8B2-9D3C-4C10-A5CA-5F8B9E82B900}" type="slidenum">
              <a:rPr lang="en-US" smtClean="0"/>
              <a:t>14</a:t>
            </a:fld>
            <a:endParaRPr lang="en-US" dirty="0"/>
          </a:p>
        </p:txBody>
      </p:sp>
    </p:spTree>
    <p:extLst>
      <p:ext uri="{BB962C8B-B14F-4D97-AF65-F5344CB8AC3E}">
        <p14:creationId xmlns:p14="http://schemas.microsoft.com/office/powerpoint/2010/main" val="243896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66D8B2-9D3C-4C10-A5CA-5F8B9E82B900}" type="slidenum">
              <a:rPr lang="en-US" smtClean="0"/>
              <a:t>15</a:t>
            </a:fld>
            <a:endParaRPr lang="en-US" dirty="0"/>
          </a:p>
        </p:txBody>
      </p:sp>
    </p:spTree>
    <p:extLst>
      <p:ext uri="{BB962C8B-B14F-4D97-AF65-F5344CB8AC3E}">
        <p14:creationId xmlns:p14="http://schemas.microsoft.com/office/powerpoint/2010/main" val="393022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2</a:t>
            </a:fld>
            <a:endParaRPr lang="en-US" dirty="0"/>
          </a:p>
        </p:txBody>
      </p:sp>
    </p:spTree>
    <p:extLst>
      <p:ext uri="{BB962C8B-B14F-4D97-AF65-F5344CB8AC3E}">
        <p14:creationId xmlns:p14="http://schemas.microsoft.com/office/powerpoint/2010/main" val="350800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sz="1100" b="1" dirty="0"/>
          </a:p>
        </p:txBody>
      </p:sp>
      <p:sp>
        <p:nvSpPr>
          <p:cNvPr id="4" name="Slide Number Placeholder 3"/>
          <p:cNvSpPr>
            <a:spLocks noGrp="1"/>
          </p:cNvSpPr>
          <p:nvPr>
            <p:ph type="sldNum" sz="quarter" idx="10"/>
          </p:nvPr>
        </p:nvSpPr>
        <p:spPr/>
        <p:txBody>
          <a:bodyPr/>
          <a:lstStyle/>
          <a:p>
            <a:fld id="{6966D8B2-9D3C-4C10-A5CA-5F8B9E82B900}" type="slidenum">
              <a:rPr lang="en-US" smtClean="0"/>
              <a:t>3</a:t>
            </a:fld>
            <a:endParaRPr lang="en-US" dirty="0"/>
          </a:p>
        </p:txBody>
      </p:sp>
    </p:spTree>
    <p:extLst>
      <p:ext uri="{BB962C8B-B14F-4D97-AF65-F5344CB8AC3E}">
        <p14:creationId xmlns:p14="http://schemas.microsoft.com/office/powerpoint/2010/main" val="3919237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66D8B2-9D3C-4C10-A5CA-5F8B9E82B900}" type="slidenum">
              <a:rPr lang="en-US" smtClean="0"/>
              <a:t>4</a:t>
            </a:fld>
            <a:endParaRPr lang="en-US" dirty="0"/>
          </a:p>
        </p:txBody>
      </p:sp>
    </p:spTree>
    <p:extLst>
      <p:ext uri="{BB962C8B-B14F-4D97-AF65-F5344CB8AC3E}">
        <p14:creationId xmlns:p14="http://schemas.microsoft.com/office/powerpoint/2010/main" val="419035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66D8B2-9D3C-4C10-A5CA-5F8B9E82B900}" type="slidenum">
              <a:rPr lang="en-US" smtClean="0"/>
              <a:t>5</a:t>
            </a:fld>
            <a:endParaRPr lang="en-US" dirty="0"/>
          </a:p>
        </p:txBody>
      </p:sp>
    </p:spTree>
    <p:extLst>
      <p:ext uri="{BB962C8B-B14F-4D97-AF65-F5344CB8AC3E}">
        <p14:creationId xmlns:p14="http://schemas.microsoft.com/office/powerpoint/2010/main" val="2025371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6</a:t>
            </a:fld>
            <a:endParaRPr lang="en-US" dirty="0"/>
          </a:p>
        </p:txBody>
      </p:sp>
    </p:spTree>
    <p:extLst>
      <p:ext uri="{BB962C8B-B14F-4D97-AF65-F5344CB8AC3E}">
        <p14:creationId xmlns:p14="http://schemas.microsoft.com/office/powerpoint/2010/main" val="2892692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7</a:t>
            </a:fld>
            <a:endParaRPr lang="en-US" dirty="0"/>
          </a:p>
        </p:txBody>
      </p:sp>
    </p:spTree>
    <p:extLst>
      <p:ext uri="{BB962C8B-B14F-4D97-AF65-F5344CB8AC3E}">
        <p14:creationId xmlns:p14="http://schemas.microsoft.com/office/powerpoint/2010/main" val="23986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9</a:t>
            </a:fld>
            <a:endParaRPr lang="en-US" dirty="0"/>
          </a:p>
        </p:txBody>
      </p:sp>
    </p:spTree>
    <p:extLst>
      <p:ext uri="{BB962C8B-B14F-4D97-AF65-F5344CB8AC3E}">
        <p14:creationId xmlns:p14="http://schemas.microsoft.com/office/powerpoint/2010/main" val="1149246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D8B2-9D3C-4C10-A5CA-5F8B9E82B900}" type="slidenum">
              <a:rPr lang="en-US" smtClean="0"/>
              <a:t>10</a:t>
            </a:fld>
            <a:endParaRPr lang="en-US" dirty="0"/>
          </a:p>
        </p:txBody>
      </p:sp>
    </p:spTree>
    <p:extLst>
      <p:ext uri="{BB962C8B-B14F-4D97-AF65-F5344CB8AC3E}">
        <p14:creationId xmlns:p14="http://schemas.microsoft.com/office/powerpoint/2010/main" val="673887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C67D080-BB1B-42D9-94DC-82E63579C3A6}" type="datetimeFigureOut">
              <a:rPr lang="en-US" smtClean="0"/>
              <a:t>4/15/2024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C8DEE48-0CAB-48A3-999A-869A4DD7B8C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8DEE48-0CAB-48A3-999A-869A4DD7B8C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8DEE48-0CAB-48A3-999A-869A4DD7B8C3}"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scene3d>
            <a:sp3d prstMaterial="softEdge"/>
          </a:bodyPr>
          <a:lstStyle/>
          <a:p>
            <a:r>
              <a:rPr lang="en-US" dirty="0"/>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699B45-60E8-451D-8902-C1C660491047}" type="datetimeFigureOut">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8ED0C6-2059-4442-A2E0-D06EE7F0D168}" type="slidenum">
              <a:rPr lang="en-US" smtClean="0"/>
              <a:t>‹#›</a:t>
            </a:fld>
            <a:endParaRPr lang="en-US" dirty="0"/>
          </a:p>
        </p:txBody>
      </p:sp>
    </p:spTree>
    <p:extLst>
      <p:ext uri="{BB962C8B-B14F-4D97-AF65-F5344CB8AC3E}">
        <p14:creationId xmlns:p14="http://schemas.microsoft.com/office/powerpoint/2010/main" val="403749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8DEE48-0CAB-48A3-999A-869A4DD7B8C3}"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8DEE48-0CAB-48A3-999A-869A4DD7B8C3}"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8DEE48-0CAB-48A3-999A-869A4DD7B8C3}"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C8DEE48-0CAB-48A3-999A-869A4DD7B8C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C8DEE48-0CAB-48A3-999A-869A4DD7B8C3}"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7D080-BB1B-42D9-94DC-82E63579C3A6}" type="datetimeFigureOut">
              <a:rPr lang="en-US" smtClean="0"/>
              <a:t>4/15/2024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C8DEE48-0CAB-48A3-999A-869A4DD7B8C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C67D080-BB1B-42D9-94DC-82E63579C3A6}" type="datetimeFigureOut">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8DEE48-0CAB-48A3-999A-869A4DD7B8C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C67D080-BB1B-42D9-94DC-82E63579C3A6}" type="datetimeFigureOut">
              <a:rPr lang="en-US" smtClean="0"/>
              <a:t>4/15/2024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C8DEE48-0CAB-48A3-999A-869A4DD7B8C3}"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C67D080-BB1B-42D9-94DC-82E63579C3A6}" type="datetimeFigureOut">
              <a:rPr lang="en-US" smtClean="0"/>
              <a:t>4/15/2024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C8DEE48-0CAB-48A3-999A-869A4DD7B8C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rtl="0" eaLnBrk="1" latinLnBrk="0" hangingPunct="1">
        <a:spcBef>
          <a:spcPct val="0"/>
        </a:spcBef>
        <a:buNone/>
        <a:defRPr kumimoji="0" sz="4100" b="1" kern="1200">
          <a:solidFill>
            <a:schemeClr val="tx2"/>
          </a:solidFill>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michael.hojnicki@newcastlede.gov" TargetMode="External"/><Relationship Id="rId7" Type="http://schemas.openxmlformats.org/officeDocument/2006/relationships/hyperlink" Target="mailto:helen.foster@newcastlede.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susan.smith@newcastlede.gov" TargetMode="External"/><Relationship Id="rId5" Type="http://schemas.openxmlformats.org/officeDocument/2006/relationships/hyperlink" Target="mailto:robin.allen@newcastlede.gov" TargetMode="External"/><Relationship Id="rId4" Type="http://schemas.openxmlformats.org/officeDocument/2006/relationships/hyperlink" Target="mailto:frank.j.penta@newcastlede.gov"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john.wolos@newcastlede.gov" TargetMode="External"/><Relationship Id="rId7" Type="http://schemas.openxmlformats.org/officeDocument/2006/relationships/hyperlink" Target="mailto:tracy.surles@newcastlede.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jason.zern@newcastlede.gov" TargetMode="External"/><Relationship Id="rId5" Type="http://schemas.openxmlformats.org/officeDocument/2006/relationships/hyperlink" Target="mailto:eric.laramore@newcastlede.gov" TargetMode="External"/><Relationship Id="rId4" Type="http://schemas.openxmlformats.org/officeDocument/2006/relationships/hyperlink" Target="mailto:monnica.newman@newcastlede.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christopher.bell@newcastlede.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newcastlede.gov/2684/Small-Business-Enterprise-Office"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newcastlede.gov/148/Purchasing" TargetMode="External"/><Relationship Id="rId2" Type="http://schemas.openxmlformats.org/officeDocument/2006/relationships/hyperlink" Target="https://www.newcastlede.gov/Bids.aspx" TargetMode="Externa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hyperlink" Target="https://www.newcastlede.gov/2000/Vendor-Self-Servic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600" y="4800600"/>
            <a:ext cx="8763000" cy="685800"/>
          </a:xfrm>
          <a:prstGeom prst="rect">
            <a:avLst/>
          </a:prstGeom>
        </p:spPr>
        <p:txBody>
          <a:bodyPr vert="horz" lIns="91440" tIns="45720" rIns="91440" bIns="45720" rtlCol="0" anchor="t">
            <a:normAutofit fontScale="97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en-US" sz="2000" dirty="0">
              <a:latin typeface="Times New Roman"/>
            </a:endParaRPr>
          </a:p>
        </p:txBody>
      </p:sp>
      <p:sp>
        <p:nvSpPr>
          <p:cNvPr id="5" name="Title 1"/>
          <p:cNvSpPr txBox="1">
            <a:spLocks/>
          </p:cNvSpPr>
          <p:nvPr/>
        </p:nvSpPr>
        <p:spPr>
          <a:xfrm>
            <a:off x="289832" y="381000"/>
            <a:ext cx="8534400" cy="1981200"/>
          </a:xfrm>
          <a:prstGeom prst="rect">
            <a:avLst/>
          </a:prstGeom>
        </p:spPr>
        <p:txBody>
          <a:bodyPr vert="horz" anchor="ctr">
            <a:normAutofit fontScale="77500" lnSpcReduction="20000"/>
            <a:scene3d>
              <a:camera prst="orthographicFront"/>
              <a:lightRig rig="soft" dir="t"/>
            </a:scene3d>
            <a:sp3d prstMaterial="softEdge"/>
          </a:bodyPr>
          <a:lstStyle>
            <a:lvl1pPr algn="l" rtl="0" eaLnBrk="1" latinLnBrk="0" hangingPunct="1">
              <a:spcBef>
                <a:spcPct val="0"/>
              </a:spcBef>
              <a:buNone/>
              <a:defRPr kumimoji="0" sz="4100" b="1" kern="1200">
                <a:solidFill>
                  <a:schemeClr val="tx2"/>
                </a:solidFill>
                <a:effectLst/>
                <a:latin typeface="+mj-lt"/>
                <a:ea typeface="+mj-ea"/>
                <a:cs typeface="+mj-cs"/>
              </a:defRPr>
            </a:lvl1pPr>
            <a:extLst/>
          </a:lstStyle>
          <a:p>
            <a:pPr algn="ctr"/>
            <a:r>
              <a:rPr lang="en-US" sz="4800" dirty="0">
                <a:latin typeface="Times New Roman" panose="02020603050405020304" pitchFamily="18" charset="0"/>
                <a:cs typeface="Times New Roman" panose="02020603050405020304" pitchFamily="18" charset="0"/>
              </a:rPr>
              <a:t>How To Do Business With </a:t>
            </a:r>
          </a:p>
          <a:p>
            <a:pPr algn="ctr"/>
            <a:r>
              <a:rPr lang="en-US" sz="4800" dirty="0">
                <a:latin typeface="Times New Roman" panose="02020603050405020304" pitchFamily="18" charset="0"/>
                <a:cs typeface="Times New Roman" panose="02020603050405020304" pitchFamily="18" charset="0"/>
              </a:rPr>
              <a:t>New Castle County Government</a:t>
            </a:r>
          </a:p>
          <a:p>
            <a:pPr algn="ct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 </a:t>
            </a:r>
            <a:endParaRPr lang="en-US" sz="3800" dirty="0">
              <a:latin typeface="Times New Roman" panose="02020603050405020304" pitchFamily="18" charset="0"/>
              <a:cs typeface="Times New Roman" panose="02020603050405020304" pitchFamily="18" charset="0"/>
            </a:endParaRPr>
          </a:p>
        </p:txBody>
      </p:sp>
      <p:pic>
        <p:nvPicPr>
          <p:cNvPr id="6" name="Picture 2" descr="Image result for new castle county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5844380"/>
            <a:ext cx="1019175" cy="8153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3400" y="3005793"/>
            <a:ext cx="7924800" cy="2616101"/>
          </a:xfrm>
          <a:prstGeom prst="rect">
            <a:avLst/>
          </a:prstGeom>
          <a:noFill/>
        </p:spPr>
        <p:txBody>
          <a:bodyPr wrap="square" rtlCol="0">
            <a:spAutoFit/>
          </a:bodyPr>
          <a:lstStyle/>
          <a:p>
            <a:pPr algn="ctr"/>
            <a:r>
              <a:rPr lang="en-US" sz="2800" b="1" dirty="0">
                <a:solidFill>
                  <a:schemeClr val="tx1">
                    <a:lumMod val="75000"/>
                    <a:lumOff val="25000"/>
                  </a:schemeClr>
                </a:solidFill>
                <a:latin typeface="Times New Roman" panose="02020603050405020304" pitchFamily="18" charset="0"/>
                <a:cs typeface="Times New Roman" panose="02020603050405020304" pitchFamily="18" charset="0"/>
              </a:rPr>
              <a:t>Susan Smith, Procurement Agent - Department of Administrative Services</a:t>
            </a:r>
          </a:p>
          <a:p>
            <a:pPr algn="ctr"/>
            <a:endParaRPr lang="en-US" sz="28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algn="ctr"/>
            <a:r>
              <a:rPr lang="en-US" sz="2800" b="1" dirty="0">
                <a:solidFill>
                  <a:schemeClr val="tx1">
                    <a:lumMod val="75000"/>
                    <a:lumOff val="25000"/>
                  </a:schemeClr>
                </a:solidFill>
                <a:latin typeface="Times New Roman" panose="02020603050405020304" pitchFamily="18" charset="0"/>
                <a:cs typeface="Times New Roman" panose="02020603050405020304" pitchFamily="18" charset="0"/>
              </a:rPr>
              <a:t>Helen Foster, Small Business Enterprise (SBE)  Coordinator, SBE Office </a:t>
            </a:r>
          </a:p>
          <a:p>
            <a:pPr algn="ctr"/>
            <a:endParaRPr lang="en-US" sz="24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flipH="1">
            <a:off x="838200" y="2133600"/>
            <a:ext cx="76200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93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000" dirty="0">
                <a:latin typeface="Times New Roman" panose="02020603050405020304" pitchFamily="18" charset="0"/>
                <a:cs typeface="Times New Roman" panose="02020603050405020304" pitchFamily="18" charset="0"/>
              </a:rPr>
              <a:t>Responsible Bidder</a:t>
            </a:r>
          </a:p>
        </p:txBody>
      </p:sp>
      <p:sp>
        <p:nvSpPr>
          <p:cNvPr id="3" name="Text Placeholder 2"/>
          <p:cNvSpPr>
            <a:spLocks noGrp="1"/>
          </p:cNvSpPr>
          <p:nvPr>
            <p:ph type="body" idx="1"/>
          </p:nvPr>
        </p:nvSpPr>
        <p:spPr>
          <a:xfrm>
            <a:off x="457200" y="1481329"/>
            <a:ext cx="8229600" cy="4081272"/>
          </a:xfrm>
        </p:spPr>
        <p:txBody>
          <a:bodyPr>
            <a:normAutofit fontScale="92500" lnSpcReduction="20000"/>
          </a:bodyPr>
          <a:lstStyle/>
          <a:p>
            <a:pPr marL="109728" indent="0">
              <a:buNone/>
            </a:pPr>
            <a:r>
              <a:rPr lang="en-US" sz="2500" dirty="0">
                <a:latin typeface="Times New Roman" panose="02020603050405020304" pitchFamily="18" charset="0"/>
                <a:cs typeface="Times New Roman" panose="02020603050405020304" pitchFamily="18" charset="0"/>
              </a:rPr>
              <a:t>Some of the factors used to determine if a vendor is a responsible bidder are as follows:</a:t>
            </a:r>
          </a:p>
          <a:p>
            <a:pPr marL="109728" indent="0">
              <a:buNone/>
            </a:pPr>
            <a:endParaRPr lang="en-US" sz="25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Qualifications</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Experience</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Ability to furnish the supplies and/or to perform the contract for contractual services</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Capacity</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Capability to perform the contractual services promptly or within the time specified, without delay or interference </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Familiarity with public work/government work</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Location of firm</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Prior work with New Castle County</a:t>
            </a:r>
          </a:p>
          <a:p>
            <a:pPr lvl="1"/>
            <a:endParaRPr lang="en-US" sz="24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423" y="5791200"/>
            <a:ext cx="101758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852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Autofit/>
          </a:bodyPr>
          <a:lstStyle/>
          <a:p>
            <a:pPr algn="ctr"/>
            <a:r>
              <a:rPr lang="en-US" sz="2800" dirty="0">
                <a:latin typeface="Times New Roman" panose="02020603050405020304" pitchFamily="18" charset="0"/>
                <a:cs typeface="Times New Roman" panose="02020603050405020304" pitchFamily="18" charset="0"/>
              </a:rPr>
              <a:t>Future Procurement Bid Opportunities</a:t>
            </a:r>
          </a:p>
        </p:txBody>
      </p:sp>
      <p:sp>
        <p:nvSpPr>
          <p:cNvPr id="3" name="Text Placeholder 2"/>
          <p:cNvSpPr>
            <a:spLocks noGrp="1"/>
          </p:cNvSpPr>
          <p:nvPr>
            <p:ph type="body" idx="1"/>
          </p:nvPr>
        </p:nvSpPr>
        <p:spPr>
          <a:xfrm>
            <a:off x="381000" y="1752600"/>
            <a:ext cx="8229600" cy="4343400"/>
          </a:xfrm>
        </p:spPr>
        <p:txBody>
          <a:bodyPr>
            <a:normAutofit/>
          </a:bodyPr>
          <a:lstStyle/>
          <a:p>
            <a:pPr marL="137160" indent="0">
              <a:buNone/>
            </a:pPr>
            <a:r>
              <a:rPr lang="en-US" sz="3300" dirty="0">
                <a:latin typeface="Times New Roman" panose="02020603050405020304" pitchFamily="18" charset="0"/>
                <a:cs typeface="Times New Roman" panose="02020603050405020304" pitchFamily="18" charset="0"/>
              </a:rPr>
              <a:t>Check the Website for these opportunities in the next 6-9 months: </a:t>
            </a:r>
          </a:p>
          <a:p>
            <a:pPr lvl="2">
              <a:buClr>
                <a:srgbClr val="00B0F0"/>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Property Maintenance</a:t>
            </a:r>
          </a:p>
          <a:p>
            <a:pPr lvl="2">
              <a:buClr>
                <a:srgbClr val="00B0F0"/>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Various Grades of Mineral Aggregate (rock, soil, etc.)</a:t>
            </a:r>
          </a:p>
          <a:p>
            <a:pPr lvl="2">
              <a:buClr>
                <a:srgbClr val="00B0F0"/>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Mowing Environment Facilities</a:t>
            </a:r>
          </a:p>
          <a:p>
            <a:pPr lvl="2">
              <a:buClr>
                <a:srgbClr val="00B0F0"/>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Cured in Place Sewer Lateral Line Services</a:t>
            </a:r>
          </a:p>
          <a:p>
            <a:pPr lvl="2">
              <a:buClr>
                <a:srgbClr val="00B0F0"/>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Concrete / Bituminous Material / Asphalt</a:t>
            </a:r>
          </a:p>
          <a:p>
            <a:pPr marL="630936" lvl="2" indent="0">
              <a:buNone/>
            </a:pPr>
            <a:endParaRPr lang="en-US" sz="2700" dirty="0">
              <a:latin typeface="Times New Roman" panose="02020603050405020304" pitchFamily="18" charset="0"/>
              <a:cs typeface="Times New Roman" panose="02020603050405020304" pitchFamily="18" charset="0"/>
            </a:endParaRPr>
          </a:p>
          <a:p>
            <a:pPr lvl="2"/>
            <a:endParaRPr lang="en-US" sz="19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24" y="5867399"/>
            <a:ext cx="101123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860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95400"/>
            <a:ext cx="8229600" cy="5105399"/>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Register as a vendor – to receive targeted bid notices</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Become prequalified if/when required</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Complete an SBE Information Sheet (available from the SBE office)</a:t>
            </a:r>
          </a:p>
          <a:p>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Plan to attend scheduled Pre-bid meeting </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estimated cost of job is over $500,000, complete a Contractor Responsibility Certification and submit with bid</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Obtain plans and specifications for the project (subject to a fee)</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Provide a bid bond if/when required</a:t>
            </a:r>
          </a:p>
          <a:p>
            <a:pPr marL="109728"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NCCO Code 2.05.305 – Alcohol and Drug Testing of Employees of Contractors and Subcontractors working on Public Works Projects and Jobsites – code must be followed</a:t>
            </a:r>
          </a:p>
        </p:txBody>
      </p:sp>
      <p:sp>
        <p:nvSpPr>
          <p:cNvPr id="2" name="Title 1"/>
          <p:cNvSpPr>
            <a:spLocks noGrp="1"/>
          </p:cNvSpPr>
          <p:nvPr>
            <p:ph type="title"/>
          </p:nvPr>
        </p:nvSpPr>
        <p:spPr/>
        <p:txBody>
          <a:bodyPr>
            <a:normAutofit/>
          </a:bodyPr>
          <a:lstStyle/>
          <a:p>
            <a:pPr algn="ctr"/>
            <a:r>
              <a:rPr lang="en-US" sz="5000" dirty="0">
                <a:latin typeface="Times New Roman" panose="02020603050405020304" pitchFamily="18" charset="0"/>
                <a:cs typeface="Times New Roman" panose="02020603050405020304" pitchFamily="18" charset="0"/>
              </a:rPr>
              <a:t>Construction Opportunities </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6225" y="5791200"/>
            <a:ext cx="101123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071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724400"/>
          </a:xfrm>
        </p:spPr>
        <p:txBody>
          <a:bodyPr>
            <a:normAutofit/>
          </a:bodyPr>
          <a:lstStyle/>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Michael Hojnicki, Chief of Technology and Administrative Services  </a:t>
            </a:r>
            <a:r>
              <a:rPr lang="en-US" sz="1800" dirty="0">
                <a:solidFill>
                  <a:srgbClr val="0070C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michael.hojnicki@newcastlede.gov</a:t>
            </a:r>
            <a:r>
              <a:rPr lang="en-US" sz="1800" dirty="0">
                <a:latin typeface="Times New Roman" panose="02020603050405020304" pitchFamily="18" charset="0"/>
                <a:cs typeface="Times New Roman" panose="02020603050405020304" pitchFamily="18" charset="0"/>
              </a:rPr>
              <a:t>; (302) 395-5260</a:t>
            </a:r>
          </a:p>
          <a:p>
            <a:pPr lvl="1">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Frank Penta, Chief Procurement Officer - </a:t>
            </a:r>
            <a:r>
              <a:rPr lang="en-US" sz="1800" dirty="0">
                <a:solidFill>
                  <a:srgbClr val="0070C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frank.j.penta@newcastlede.gov</a:t>
            </a:r>
            <a:endParaRPr lang="en-US" sz="1800" dirty="0">
              <a:latin typeface="Times New Roman" panose="02020603050405020304" pitchFamily="18" charset="0"/>
              <a:cs typeface="Times New Roman" panose="02020603050405020304" pitchFamily="18" charset="0"/>
            </a:endParaRPr>
          </a:p>
          <a:p>
            <a:pPr marL="914400" lvl="3" indent="0">
              <a:buNone/>
            </a:pPr>
            <a:r>
              <a:rPr lang="en-US" sz="1800" dirty="0">
                <a:latin typeface="Times New Roman" panose="02020603050405020304" pitchFamily="18" charset="0"/>
                <a:cs typeface="Times New Roman" panose="02020603050405020304" pitchFamily="18" charset="0"/>
              </a:rPr>
              <a:t>(302) 395-5259</a:t>
            </a:r>
          </a:p>
          <a:p>
            <a:pPr marL="630936" lvl="2" indent="0">
              <a:buNone/>
            </a:pPr>
            <a:endParaRPr 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Robin Allen, MPA, Senior Procurement Agent - </a:t>
            </a:r>
            <a:r>
              <a:rPr lang="en-US" sz="1800" dirty="0">
                <a:solidFill>
                  <a:srgbClr val="0070C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robin.allen@newcastlede.gov</a:t>
            </a:r>
            <a:r>
              <a:rPr lang="en-US" sz="1800" dirty="0">
                <a:latin typeface="Times New Roman" panose="02020603050405020304" pitchFamily="18" charset="0"/>
                <a:cs typeface="Times New Roman" panose="02020603050405020304" pitchFamily="18" charset="0"/>
              </a:rPr>
              <a:t> 	(302) 395-5254</a:t>
            </a:r>
          </a:p>
          <a:p>
            <a:pPr lvl="2">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Susan Smith, Procurement Agent - </a:t>
            </a:r>
            <a:r>
              <a:rPr lang="en-US" sz="1800" dirty="0">
                <a:solidFill>
                  <a:srgbClr val="0070C0"/>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susan.smith@newcastlede.gov</a:t>
            </a:r>
            <a:endParaRPr lang="en-US" sz="1800" dirty="0">
              <a:latin typeface="Times New Roman" panose="02020603050405020304" pitchFamily="18" charset="0"/>
              <a:cs typeface="Times New Roman" panose="02020603050405020304" pitchFamily="18" charset="0"/>
            </a:endParaRPr>
          </a:p>
          <a:p>
            <a:pPr marL="914400" lvl="3" indent="0">
              <a:buNone/>
            </a:pPr>
            <a:r>
              <a:rPr lang="en-US" sz="1800" dirty="0">
                <a:latin typeface="Times New Roman" panose="02020603050405020304" pitchFamily="18" charset="0"/>
                <a:cs typeface="Times New Roman" panose="02020603050405020304" pitchFamily="18" charset="0"/>
              </a:rPr>
              <a:t>(302) 395-5562</a:t>
            </a:r>
          </a:p>
          <a:p>
            <a:pPr lvl="1">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Helen Foster, JD, Small Business Enterprise (SBE) Coordinator  	</a:t>
            </a:r>
            <a:r>
              <a:rPr lang="en-US" sz="1800" dirty="0">
                <a:solidFill>
                  <a:srgbClr val="0070C0"/>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helen.foster@newcastlede.gov</a:t>
            </a:r>
            <a:r>
              <a:rPr lang="en-US" sz="1800" dirty="0">
                <a:latin typeface="Times New Roman" panose="02020603050405020304" pitchFamily="18" charset="0"/>
                <a:cs typeface="Times New Roman" panose="02020603050405020304" pitchFamily="18" charset="0"/>
              </a:rPr>
              <a:t>; (302) 395-5198</a:t>
            </a:r>
          </a:p>
          <a:p>
            <a:pPr marL="630936" lvl="2" indent="0">
              <a:buNone/>
            </a:pPr>
            <a:endParaRPr lang="en-US" sz="1800" dirty="0">
              <a:latin typeface="Times New Roman" panose="02020603050405020304" pitchFamily="18" charset="0"/>
              <a:cs typeface="Times New Roman" panose="02020603050405020304" pitchFamily="18" charset="0"/>
            </a:endParaRPr>
          </a:p>
          <a:p>
            <a:pPr marL="630936" lvl="2" indent="0">
              <a:buNone/>
            </a:pPr>
            <a:endParaRPr lang="en-US" dirty="0">
              <a:latin typeface="Times New Roman" panose="02020603050405020304" pitchFamily="18" charset="0"/>
              <a:cs typeface="Times New Roman" panose="02020603050405020304" pitchFamily="18" charset="0"/>
            </a:endParaRPr>
          </a:p>
          <a:p>
            <a:pPr marL="393192" lvl="1" indent="0">
              <a:buNone/>
            </a:pPr>
            <a:endParaRPr lang="en-US" sz="1800" dirty="0">
              <a:latin typeface="Times New Roman" panose="02020603050405020304" pitchFamily="18" charset="0"/>
              <a:cs typeface="Times New Roman" panose="02020603050405020304" pitchFamily="18" charset="0"/>
            </a:endParaRPr>
          </a:p>
          <a:p>
            <a:pPr marL="914400" lvl="3" indent="0">
              <a:buNone/>
            </a:pPr>
            <a:endParaRPr lang="en-US" sz="1000" dirty="0">
              <a:latin typeface="Times New Roman" panose="02020603050405020304" pitchFamily="18" charset="0"/>
              <a:cs typeface="Times New Roman" panose="02020603050405020304" pitchFamily="18" charset="0"/>
            </a:endParaRPr>
          </a:p>
          <a:p>
            <a:pPr marL="630936" lvl="2" indent="0">
              <a:buNone/>
            </a:pPr>
            <a:endParaRPr lang="en-US" sz="1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152400"/>
            <a:ext cx="8229600" cy="1295400"/>
          </a:xfrm>
        </p:spPr>
        <p:txBody>
          <a:bodyPr>
            <a:normAutofit fontScale="90000"/>
          </a:bodyPr>
          <a:lstStyle/>
          <a:p>
            <a:pPr algn="ctr"/>
            <a:br>
              <a:rPr lang="en-US" dirty="0"/>
            </a:br>
            <a:r>
              <a:rPr lang="en-US" sz="5000" dirty="0">
                <a:latin typeface="Times New Roman" panose="02020603050405020304" pitchFamily="18" charset="0"/>
                <a:cs typeface="Times New Roman" panose="02020603050405020304" pitchFamily="18" charset="0"/>
              </a:rPr>
              <a:t>Contact Information</a:t>
            </a:r>
            <a:br>
              <a:rPr lang="en-US" sz="5000" dirty="0">
                <a:latin typeface="Times New Roman" panose="02020603050405020304" pitchFamily="18" charset="0"/>
                <a:cs typeface="Times New Roman" panose="02020603050405020304" pitchFamily="18" charset="0"/>
              </a:rPr>
            </a:br>
            <a:r>
              <a:rPr lang="en-US" sz="3100" dirty="0">
                <a:solidFill>
                  <a:schemeClr val="accent1">
                    <a:lumMod val="75000"/>
                  </a:schemeClr>
                </a:solidFill>
                <a:latin typeface="Times New Roman" panose="02020603050405020304" pitchFamily="18" charset="0"/>
                <a:cs typeface="Times New Roman" panose="02020603050405020304" pitchFamily="18" charset="0"/>
              </a:rPr>
              <a:t>Procurement and Small Business Enterprise Office</a:t>
            </a:r>
            <a:br>
              <a:rPr lang="en-US" sz="2700" b="0" dirty="0">
                <a:solidFill>
                  <a:schemeClr val="accent1">
                    <a:lumMod val="75000"/>
                  </a:schemeClr>
                </a:solidFill>
                <a:latin typeface="Times New Roman" panose="02020603050405020304" pitchFamily="18" charset="0"/>
                <a:cs typeface="Times New Roman" panose="02020603050405020304" pitchFamily="18" charset="0"/>
              </a:rPr>
            </a:br>
            <a:r>
              <a:rPr lang="en-US" dirty="0"/>
              <a:t>		</a:t>
            </a: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78036" y="5867400"/>
            <a:ext cx="101758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767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05400"/>
          </a:xfrm>
        </p:spPr>
        <p:txBody>
          <a:bodyPr>
            <a:normAutofit lnSpcReduction="10000"/>
          </a:bodyPr>
          <a:lstStyle/>
          <a:p>
            <a:pPr marL="137160" indent="0">
              <a:buNone/>
            </a:pPr>
            <a:r>
              <a:rPr lang="en-US" sz="2000" b="1" dirty="0">
                <a:latin typeface="Times New Roman" panose="02020603050405020304" pitchFamily="18" charset="0"/>
                <a:cs typeface="Times New Roman" panose="02020603050405020304" pitchFamily="18" charset="0"/>
              </a:rPr>
              <a:t>Prequalification</a:t>
            </a:r>
          </a:p>
          <a:p>
            <a:pPr marL="393192" lvl="1" indent="0">
              <a:buNone/>
            </a:pPr>
            <a:r>
              <a:rPr lang="en-US" sz="2000" dirty="0">
                <a:latin typeface="Times New Roman" panose="02020603050405020304" pitchFamily="18" charset="0"/>
                <a:cs typeface="Times New Roman" panose="02020603050405020304" pitchFamily="18" charset="0"/>
              </a:rPr>
              <a:t>Hap Ryan, P.E., Chief of Project Management, </a:t>
            </a:r>
            <a:r>
              <a:rPr lang="en-US" sz="2000" dirty="0">
                <a:solidFill>
                  <a:srgbClr val="0070C0"/>
                </a:solidFill>
                <a:latin typeface="Times New Roman" panose="02020603050405020304" pitchFamily="18" charset="0"/>
                <a:cs typeface="Times New Roman" panose="02020603050405020304" pitchFamily="18" charset="0"/>
              </a:rPr>
              <a:t>harry.ryan@newcastlede.gov;</a:t>
            </a:r>
            <a:r>
              <a:rPr lang="en-US" sz="2000" dirty="0">
                <a:latin typeface="Times New Roman" panose="02020603050405020304" pitchFamily="18" charset="0"/>
                <a:cs typeface="Times New Roman" panose="02020603050405020304" pitchFamily="18" charset="0"/>
              </a:rPr>
              <a:t> (302) 395-5705</a:t>
            </a:r>
          </a:p>
          <a:p>
            <a:pPr marL="137160" indent="0">
              <a:buNone/>
            </a:pPr>
            <a:r>
              <a:rPr lang="en-US" sz="2000" b="1" dirty="0">
                <a:latin typeface="Times New Roman" panose="02020603050405020304" pitchFamily="18" charset="0"/>
                <a:cs typeface="Times New Roman" panose="02020603050405020304" pitchFamily="18" charset="0"/>
              </a:rPr>
              <a:t>Bid Process</a:t>
            </a:r>
          </a:p>
          <a:p>
            <a:pPr marL="393192" lvl="1" indent="0">
              <a:buNone/>
            </a:pPr>
            <a:r>
              <a:rPr lang="en-US" sz="2000" dirty="0">
                <a:latin typeface="Times New Roman" panose="02020603050405020304" pitchFamily="18" charset="0"/>
                <a:cs typeface="Times New Roman" panose="02020603050405020304" pitchFamily="18" charset="0"/>
              </a:rPr>
              <a:t>Jack Wolos, Senior Procurement Agent, </a:t>
            </a:r>
            <a:r>
              <a:rPr lang="en-US" sz="2000" dirty="0">
                <a:solidFill>
                  <a:srgbClr val="0070C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john.wolos@newcastlede.gov</a:t>
            </a:r>
            <a:r>
              <a:rPr lang="en-US" sz="2000" dirty="0">
                <a:latin typeface="Times New Roman" panose="02020603050405020304" pitchFamily="18" charset="0"/>
                <a:cs typeface="Times New Roman" panose="02020603050405020304" pitchFamily="18" charset="0"/>
              </a:rPr>
              <a:t>; </a:t>
            </a:r>
          </a:p>
          <a:p>
            <a:pPr marL="393192" lvl="1" indent="0">
              <a:buNone/>
            </a:pPr>
            <a:r>
              <a:rPr lang="en-US" sz="2000" dirty="0">
                <a:latin typeface="Times New Roman" panose="02020603050405020304" pitchFamily="18" charset="0"/>
                <a:cs typeface="Times New Roman" panose="02020603050405020304" pitchFamily="18" charset="0"/>
              </a:rPr>
              <a:t>(302) 395-5749</a:t>
            </a:r>
          </a:p>
          <a:p>
            <a:pPr marL="137160" indent="0">
              <a:buNone/>
            </a:pPr>
            <a:r>
              <a:rPr lang="en-US" sz="2000" b="1" dirty="0">
                <a:latin typeface="Times New Roman" panose="02020603050405020304" pitchFamily="18" charset="0"/>
                <a:cs typeface="Times New Roman" panose="02020603050405020304" pitchFamily="18" charset="0"/>
              </a:rPr>
              <a:t>Contract Officer</a:t>
            </a:r>
          </a:p>
          <a:p>
            <a:pPr marL="630936" lvl="2" indent="0">
              <a:buNone/>
            </a:pPr>
            <a:r>
              <a:rPr lang="en-US" sz="2000" dirty="0">
                <a:latin typeface="Times New Roman" panose="02020603050405020304" pitchFamily="18" charset="0"/>
                <a:cs typeface="Times New Roman" panose="02020603050405020304" pitchFamily="18" charset="0"/>
              </a:rPr>
              <a:t>Monnica May, </a:t>
            </a:r>
            <a:r>
              <a:rPr lang="en-US" sz="2000" dirty="0">
                <a:solidFill>
                  <a:srgbClr val="0070C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monnica.newman@newcastlede.gov</a:t>
            </a:r>
            <a:r>
              <a:rPr lang="en-US" sz="2000" dirty="0">
                <a:latin typeface="Times New Roman" panose="02020603050405020304" pitchFamily="18" charset="0"/>
                <a:cs typeface="Times New Roman" panose="02020603050405020304" pitchFamily="18" charset="0"/>
              </a:rPr>
              <a:t>; (302) 395-5751</a:t>
            </a:r>
          </a:p>
          <a:p>
            <a:pPr marL="137160" indent="0">
              <a:buNone/>
            </a:pPr>
            <a:r>
              <a:rPr lang="en-US" sz="2000" b="1" dirty="0">
                <a:latin typeface="Times New Roman" panose="02020603050405020304" pitchFamily="18" charset="0"/>
                <a:cs typeface="Times New Roman" panose="02020603050405020304" pitchFamily="18" charset="0"/>
              </a:rPr>
              <a:t>General</a:t>
            </a:r>
          </a:p>
          <a:p>
            <a:pPr lvl="1">
              <a:buClr>
                <a:srgbClr val="00B0F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Eric Laramore, Engineering Services Manager</a:t>
            </a:r>
          </a:p>
          <a:p>
            <a:pPr marL="914400" lvl="3" indent="0">
              <a:buNone/>
            </a:pPr>
            <a:r>
              <a:rPr lang="en-US" sz="2000" dirty="0">
                <a:solidFill>
                  <a:srgbClr val="0070C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eric.laramore@newcastlede.gov</a:t>
            </a:r>
            <a:r>
              <a:rPr lang="en-US" sz="2000" dirty="0">
                <a:latin typeface="Times New Roman" panose="02020603050405020304" pitchFamily="18" charset="0"/>
                <a:cs typeface="Times New Roman" panose="02020603050405020304" pitchFamily="18" charset="0"/>
              </a:rPr>
              <a:t>; (302) 395-5741</a:t>
            </a:r>
          </a:p>
          <a:p>
            <a:pPr lvl="1">
              <a:buClr>
                <a:srgbClr val="00B0F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Jason Zern, P.E., Senior Manager</a:t>
            </a:r>
          </a:p>
          <a:p>
            <a:pPr marL="914400" lvl="3" indent="0">
              <a:buNone/>
            </a:pPr>
            <a:r>
              <a:rPr lang="en-US" sz="2000" dirty="0">
                <a:solidFill>
                  <a:srgbClr val="0070C0"/>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jason.zern@newcastlede.gov</a:t>
            </a:r>
            <a:r>
              <a:rPr lang="en-US" sz="2000" dirty="0">
                <a:latin typeface="Times New Roman" panose="02020603050405020304" pitchFamily="18" charset="0"/>
                <a:cs typeface="Times New Roman" panose="02020603050405020304" pitchFamily="18" charset="0"/>
              </a:rPr>
              <a:t>; (302) 395-5780</a:t>
            </a:r>
          </a:p>
          <a:p>
            <a:pPr lvl="1">
              <a:buClr>
                <a:srgbClr val="00B0F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Tracy Surles, General Manager</a:t>
            </a:r>
          </a:p>
          <a:p>
            <a:pPr marL="914400" lvl="3" indent="0">
              <a:buNone/>
            </a:pPr>
            <a:r>
              <a:rPr lang="en-US" sz="2000" dirty="0">
                <a:solidFill>
                  <a:srgbClr val="0070C0"/>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tracy.surles@newcastlede.gov</a:t>
            </a:r>
            <a:r>
              <a:rPr lang="en-US" sz="2000" dirty="0">
                <a:latin typeface="Times New Roman" panose="02020603050405020304" pitchFamily="18" charset="0"/>
                <a:cs typeface="Times New Roman" panose="02020603050405020304" pitchFamily="18" charset="0"/>
              </a:rPr>
              <a:t>; (302) 395-5791</a:t>
            </a:r>
          </a:p>
          <a:p>
            <a:pPr marL="630936" lvl="2" indent="0">
              <a:buNone/>
            </a:pPr>
            <a:endParaRPr lang="en-US" sz="1000" dirty="0"/>
          </a:p>
        </p:txBody>
      </p:sp>
      <p:sp>
        <p:nvSpPr>
          <p:cNvPr id="3" name="Title 2"/>
          <p:cNvSpPr>
            <a:spLocks noGrp="1"/>
          </p:cNvSpPr>
          <p:nvPr>
            <p:ph type="title"/>
          </p:nvPr>
        </p:nvSpPr>
        <p:spPr>
          <a:xfrm>
            <a:off x="457200" y="152400"/>
            <a:ext cx="8229600" cy="1143000"/>
          </a:xfrm>
        </p:spPr>
        <p:txBody>
          <a:bodyPr>
            <a:normAutofit fontScale="90000"/>
          </a:bodyPr>
          <a:lstStyle/>
          <a:p>
            <a:pPr algn="ctr"/>
            <a:br>
              <a:rPr lang="en-US" dirty="0"/>
            </a:br>
            <a:r>
              <a:rPr lang="en-US" sz="5000" dirty="0">
                <a:latin typeface="Times New Roman" panose="02020603050405020304" pitchFamily="18" charset="0"/>
                <a:cs typeface="Times New Roman" panose="02020603050405020304" pitchFamily="18" charset="0"/>
              </a:rPr>
              <a:t>Contact Information</a:t>
            </a:r>
            <a:br>
              <a:rPr lang="en-US" sz="5000" dirty="0">
                <a:latin typeface="Times New Roman" panose="02020603050405020304" pitchFamily="18" charset="0"/>
                <a:cs typeface="Times New Roman" panose="02020603050405020304" pitchFamily="18" charset="0"/>
              </a:rPr>
            </a:br>
            <a:r>
              <a:rPr lang="en-US" sz="2800" dirty="0">
                <a:solidFill>
                  <a:schemeClr val="accent1">
                    <a:lumMod val="75000"/>
                  </a:schemeClr>
                </a:solidFill>
                <a:latin typeface="Times New Roman" panose="02020603050405020304" pitchFamily="18" charset="0"/>
                <a:cs typeface="Times New Roman" panose="02020603050405020304" pitchFamily="18" charset="0"/>
              </a:rPr>
              <a:t>PUBLIC WORKS DEPARTMENT</a:t>
            </a:r>
            <a:br>
              <a:rPr lang="en-US" sz="2700" b="0" dirty="0">
                <a:solidFill>
                  <a:schemeClr val="accent1">
                    <a:lumMod val="75000"/>
                  </a:schemeClr>
                </a:solidFill>
                <a:latin typeface="Times New Roman" panose="02020603050405020304" pitchFamily="18" charset="0"/>
                <a:cs typeface="Times New Roman" panose="02020603050405020304" pitchFamily="18" charset="0"/>
              </a:rPr>
            </a:br>
            <a:r>
              <a:rPr lang="en-US" dirty="0"/>
              <a:t>		</a:t>
            </a: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78036" y="5867400"/>
            <a:ext cx="101758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217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2667000"/>
          </a:xfrm>
        </p:spPr>
        <p:txBody>
          <a:bodyPr>
            <a:normAutofit/>
          </a:bodyPr>
          <a:lstStyle/>
          <a:p>
            <a:pPr marL="109728" indent="0" algn="ctr">
              <a:buNone/>
            </a:pPr>
            <a:r>
              <a:rPr lang="en-US" sz="5000" b="1" dirty="0">
                <a:solidFill>
                  <a:schemeClr val="tx2"/>
                </a:solidFill>
                <a:latin typeface="Times New Roman" panose="02020603050405020304" pitchFamily="18" charset="0"/>
                <a:cs typeface="Times New Roman" panose="02020603050405020304" pitchFamily="18" charset="0"/>
              </a:rPr>
              <a:t>QUESTIONS &amp; ANSWERS</a:t>
            </a:r>
          </a:p>
          <a:p>
            <a:pPr marL="109728" indent="0" algn="ctr">
              <a:buNone/>
            </a:pPr>
            <a:endParaRPr lang="en-US" sz="5000" b="1" dirty="0">
              <a:solidFill>
                <a:schemeClr val="tx2"/>
              </a:solidFill>
              <a:latin typeface="Times New Roman" panose="02020603050405020304" pitchFamily="18" charset="0"/>
              <a:cs typeface="Times New Roman" panose="02020603050405020304" pitchFamily="18" charset="0"/>
            </a:endParaRPr>
          </a:p>
          <a:p>
            <a:pPr marL="109728" indent="0" algn="ctr">
              <a:buNone/>
            </a:pPr>
            <a:r>
              <a:rPr lang="en-US" sz="5000" b="1" dirty="0">
                <a:solidFill>
                  <a:schemeClr val="tx2"/>
                </a:solidFill>
                <a:latin typeface="Times New Roman" panose="02020603050405020304" pitchFamily="18" charset="0"/>
                <a:cs typeface="Times New Roman" panose="02020603050405020304" pitchFamily="18" charset="0"/>
              </a:rPr>
              <a:t>Thank You</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5714999"/>
            <a:ext cx="101123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95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6C365-DA12-07F4-8C4A-E81FEB8A0A49}"/>
              </a:ext>
            </a:extLst>
          </p:cNvPr>
          <p:cNvSpPr>
            <a:spLocks noGrp="1"/>
          </p:cNvSpPr>
          <p:nvPr>
            <p:ph type="title"/>
          </p:nvPr>
        </p:nvSpPr>
        <p:spPr>
          <a:xfrm>
            <a:off x="457200" y="279209"/>
            <a:ext cx="8229600" cy="1143000"/>
          </a:xfrm>
        </p:spPr>
        <p:txBody>
          <a:bodyPr>
            <a:normAutofit/>
          </a:bodyPr>
          <a:lstStyle/>
          <a:p>
            <a:r>
              <a:rPr lang="en-US" sz="3700" dirty="0">
                <a:latin typeface="Times New Roman" panose="02020603050405020304" pitchFamily="18" charset="0"/>
                <a:cs typeface="Times New Roman" panose="02020603050405020304" pitchFamily="18" charset="0"/>
              </a:rPr>
              <a:t>New Castle County – What We Do</a:t>
            </a:r>
          </a:p>
        </p:txBody>
      </p:sp>
      <p:sp>
        <p:nvSpPr>
          <p:cNvPr id="3" name="Text Placeholder 2">
            <a:extLst>
              <a:ext uri="{FF2B5EF4-FFF2-40B4-BE49-F238E27FC236}">
                <a16:creationId xmlns:a16="http://schemas.microsoft.com/office/drawing/2014/main" id="{D84A9C19-C39A-B042-01F5-5160DE8166BB}"/>
              </a:ext>
            </a:extLst>
          </p:cNvPr>
          <p:cNvSpPr>
            <a:spLocks noGrp="1"/>
          </p:cNvSpPr>
          <p:nvPr>
            <p:ph type="body" idx="1"/>
          </p:nvPr>
        </p:nvSpPr>
        <p:spPr/>
        <p:txBody>
          <a:bodyPr>
            <a:normAutofit fontScale="92500" lnSpcReduction="10000"/>
          </a:bodyPr>
          <a:lstStyle/>
          <a:p>
            <a:r>
              <a:rPr lang="en-US" sz="2800" dirty="0">
                <a:latin typeface="Times New Roman" panose="02020603050405020304" pitchFamily="18" charset="0"/>
                <a:cs typeface="Times New Roman" panose="02020603050405020304" pitchFamily="18" charset="0"/>
              </a:rPr>
              <a:t>Beautify County Owned Parks</a:t>
            </a:r>
          </a:p>
          <a:p>
            <a:r>
              <a:rPr lang="en-US" sz="2800" dirty="0">
                <a:latin typeface="Times New Roman" panose="02020603050405020304" pitchFamily="18" charset="0"/>
                <a:cs typeface="Times New Roman" panose="02020603050405020304" pitchFamily="18" charset="0"/>
              </a:rPr>
              <a:t>Support and Maintain Libraries</a:t>
            </a:r>
          </a:p>
          <a:p>
            <a:r>
              <a:rPr lang="en-US" sz="2800" dirty="0">
                <a:latin typeface="Times New Roman" panose="02020603050405020304" pitchFamily="18" charset="0"/>
                <a:cs typeface="Times New Roman" panose="02020603050405020304" pitchFamily="18" charset="0"/>
              </a:rPr>
              <a:t>Maintain Sewer Services to ~500,000 people</a:t>
            </a:r>
          </a:p>
          <a:p>
            <a:r>
              <a:rPr lang="en-US" sz="2800" dirty="0">
                <a:latin typeface="Times New Roman" panose="02020603050405020304" pitchFamily="18" charset="0"/>
                <a:cs typeface="Times New Roman" panose="02020603050405020304" pitchFamily="18" charset="0"/>
              </a:rPr>
              <a:t>Protect and Serve our Residents through our  Public Safety, EMS and EMR  departments</a:t>
            </a:r>
          </a:p>
          <a:p>
            <a:r>
              <a:rPr lang="en-US" sz="2800" dirty="0">
                <a:latin typeface="Times New Roman" panose="02020603050405020304" pitchFamily="18" charset="0"/>
                <a:cs typeface="Times New Roman" panose="02020603050405020304" pitchFamily="18" charset="0"/>
              </a:rPr>
              <a:t>Provide permitting and respond to Constituent issues via our Land Use Department</a:t>
            </a:r>
          </a:p>
          <a:p>
            <a:r>
              <a:rPr lang="en-US" sz="2800" dirty="0">
                <a:latin typeface="Times New Roman" panose="02020603050405020304" pitchFamily="18" charset="0"/>
                <a:cs typeface="Times New Roman" panose="02020603050405020304" pitchFamily="18" charset="0"/>
              </a:rPr>
              <a:t>Conduct Studies which positively impact our Community </a:t>
            </a:r>
          </a:p>
          <a:p>
            <a:pPr marL="109728" indent="0">
              <a:buNone/>
            </a:pPr>
            <a:endParaRPr lang="en-US" sz="2800" dirty="0">
              <a:latin typeface="Times New Roman" panose="02020603050405020304" pitchFamily="18" charset="0"/>
              <a:cs typeface="Times New Roman" panose="02020603050405020304" pitchFamily="18" charset="0"/>
            </a:endParaRPr>
          </a:p>
          <a:p>
            <a:pPr marL="109728" indent="0">
              <a:buNone/>
            </a:pPr>
            <a:r>
              <a:rPr lang="en-US" sz="2800" dirty="0">
                <a:latin typeface="Times New Roman" panose="02020603050405020304" pitchFamily="18" charset="0"/>
                <a:cs typeface="Times New Roman" panose="02020603050405020304" pitchFamily="18" charset="0"/>
              </a:rPr>
              <a:t>What does this mean? – We BUY STUFF and SERVICES, and we want to BUY from YOU!</a:t>
            </a:r>
          </a:p>
          <a:p>
            <a:pPr marL="109728" indent="0">
              <a:buNone/>
            </a:pPr>
            <a:endParaRPr lang="en-US" sz="24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6781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7127" y="1752600"/>
            <a:ext cx="8534400" cy="4724400"/>
          </a:xfrm>
        </p:spPr>
        <p:txBody>
          <a:bodyPr anchor="t">
            <a:noAutofit/>
          </a:bodyPr>
          <a:lstStyle/>
          <a:p>
            <a:pPr marL="0" indent="0">
              <a:spcAft>
                <a:spcPts val="2400"/>
              </a:spcAft>
              <a:buNone/>
            </a:pPr>
            <a:r>
              <a:rPr lang="en-US" dirty="0">
                <a:latin typeface="Times New Roman"/>
              </a:rPr>
              <a:t>Our objective is to improve outreach and communication to prospective vendors.</a:t>
            </a:r>
          </a:p>
          <a:p>
            <a:pPr marL="342900" indent="-342900">
              <a:spcAft>
                <a:spcPts val="2400"/>
              </a:spcAft>
            </a:pPr>
            <a:r>
              <a:rPr lang="en-US" sz="2000" dirty="0">
                <a:latin typeface="Times New Roman"/>
              </a:rPr>
              <a:t>Improve our website</a:t>
            </a:r>
          </a:p>
          <a:p>
            <a:pPr marL="342900" indent="-342900">
              <a:spcAft>
                <a:spcPts val="2400"/>
              </a:spcAft>
            </a:pPr>
            <a:r>
              <a:rPr lang="en-US" sz="2000" dirty="0">
                <a:latin typeface="Times New Roman"/>
              </a:rPr>
              <a:t>Convene outreach initiatives like our monthly webinar</a:t>
            </a:r>
          </a:p>
          <a:p>
            <a:pPr marL="342900" indent="-342900">
              <a:spcAft>
                <a:spcPts val="2400"/>
              </a:spcAft>
            </a:pPr>
            <a:r>
              <a:rPr lang="en-US" sz="2000" dirty="0">
                <a:latin typeface="Times New Roman"/>
              </a:rPr>
              <a:t>Review our processes and revise County Code - Update of Bid Thresholds and New Quotation Program</a:t>
            </a:r>
          </a:p>
          <a:p>
            <a:pPr marL="342900" indent="-342900">
              <a:spcAft>
                <a:spcPts val="2400"/>
              </a:spcAft>
            </a:pPr>
            <a:r>
              <a:rPr lang="en-US" sz="2000" dirty="0">
                <a:latin typeface="Times New Roman"/>
              </a:rPr>
              <a:t>Creation of the Small Business Enterprise Office within the Office of Economic Development  </a:t>
            </a:r>
          </a:p>
          <a:p>
            <a:pPr marL="0" indent="0">
              <a:spcAft>
                <a:spcPts val="2400"/>
              </a:spcAft>
              <a:buNone/>
            </a:pPr>
            <a:endParaRPr lang="en-US" sz="2500" dirty="0">
              <a:latin typeface="Times New Roman"/>
            </a:endParaRPr>
          </a:p>
          <a:p>
            <a:pPr marL="342900" indent="-342900">
              <a:spcAft>
                <a:spcPts val="2400"/>
              </a:spcAft>
            </a:pPr>
            <a:endParaRPr lang="en-US" sz="2500" dirty="0">
              <a:latin typeface="Times New Roman"/>
            </a:endParaRPr>
          </a:p>
          <a:p>
            <a:pPr marL="342900" indent="-342900">
              <a:spcAft>
                <a:spcPts val="2400"/>
              </a:spcAft>
            </a:pPr>
            <a:endParaRPr lang="en-US" sz="2500" dirty="0">
              <a:latin typeface="Times New Roman"/>
            </a:endParaRPr>
          </a:p>
          <a:p>
            <a:pPr marL="342900" indent="-342900">
              <a:spcAft>
                <a:spcPts val="2400"/>
              </a:spcAft>
            </a:pPr>
            <a:endParaRPr lang="en-US" sz="2500" dirty="0">
              <a:latin typeface="Times New Roman"/>
            </a:endParaRPr>
          </a:p>
          <a:p>
            <a:pPr marL="0" indent="0">
              <a:spcAft>
                <a:spcPts val="2400"/>
              </a:spcAft>
              <a:buNone/>
            </a:pPr>
            <a:endParaRPr lang="en-US" sz="2500" dirty="0">
              <a:latin typeface="Times New Roman"/>
            </a:endParaRPr>
          </a:p>
          <a:p>
            <a:pPr marL="0" indent="0" algn="ctr">
              <a:spcAft>
                <a:spcPts val="2400"/>
              </a:spcAft>
              <a:buNone/>
            </a:pPr>
            <a:endParaRPr lang="en-US" sz="2500" dirty="0">
              <a:latin typeface="Times New Roman"/>
            </a:endParaRPr>
          </a:p>
          <a:p>
            <a:pPr marL="0" indent="0" algn="ctr">
              <a:spcAft>
                <a:spcPts val="2400"/>
              </a:spcAft>
              <a:buNone/>
            </a:pPr>
            <a:endParaRPr lang="en-US" sz="2500" dirty="0">
              <a:latin typeface="Times New Roman"/>
            </a:endParaRPr>
          </a:p>
        </p:txBody>
      </p:sp>
      <p:sp>
        <p:nvSpPr>
          <p:cNvPr id="4" name="Title 1"/>
          <p:cNvSpPr txBox="1">
            <a:spLocks/>
          </p:cNvSpPr>
          <p:nvPr/>
        </p:nvSpPr>
        <p:spPr>
          <a:xfrm>
            <a:off x="489527" y="152400"/>
            <a:ext cx="8229600" cy="12954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b="1" dirty="0">
                <a:latin typeface="Times New Roman"/>
              </a:rPr>
              <a:t>New Castle County’s Commitment to Expanding Supplier Diversity </a:t>
            </a:r>
          </a:p>
        </p:txBody>
      </p:sp>
      <p:pic>
        <p:nvPicPr>
          <p:cNvPr id="6" name="Picture 2" descr="Image result for new castle county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5791200"/>
            <a:ext cx="1019175" cy="815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79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A8F94A-72BB-4525-BE85-311A90641600}"/>
              </a:ext>
            </a:extLst>
          </p:cNvPr>
          <p:cNvSpPr>
            <a:spLocks noGrp="1"/>
          </p:cNvSpPr>
          <p:nvPr>
            <p:ph idx="1"/>
          </p:nvPr>
        </p:nvSpPr>
        <p:spPr>
          <a:xfrm>
            <a:off x="457200" y="1828800"/>
            <a:ext cx="8229600" cy="4178491"/>
          </a:xfrm>
        </p:spPr>
        <p:txBody>
          <a:bodyPr/>
          <a:lstStyle/>
          <a:p>
            <a:pPr marL="109728" indent="0">
              <a:buNone/>
            </a:pPr>
            <a:r>
              <a:rPr lang="en-US" sz="2400" dirty="0">
                <a:latin typeface="Times New Roman" panose="02020603050405020304" pitchFamily="18" charset="0"/>
                <a:cs typeface="Times New Roman" panose="02020603050405020304" pitchFamily="18" charset="0"/>
              </a:rPr>
              <a:t>The New Castle County Office of Economic Development (OED) is especially focused on supporting its innovation ecosystem.  Top initiatives include prioritizing new job creation through </a:t>
            </a:r>
            <a:r>
              <a:rPr lang="en-US" sz="2400" b="1" dirty="0">
                <a:latin typeface="Times New Roman" panose="02020603050405020304" pitchFamily="18" charset="0"/>
                <a:cs typeface="Times New Roman" panose="02020603050405020304" pitchFamily="18" charset="0"/>
              </a:rPr>
              <a:t>entrepreneurship</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startup companies</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small businesses </a:t>
            </a:r>
            <a:r>
              <a:rPr lang="en-US" sz="2400" dirty="0">
                <a:latin typeface="Times New Roman" panose="02020603050405020304" pitchFamily="18" charset="0"/>
                <a:cs typeface="Times New Roman" panose="02020603050405020304" pitchFamily="18" charset="0"/>
              </a:rPr>
              <a:t>and providing a predictable land use planning process.  </a:t>
            </a:r>
          </a:p>
          <a:p>
            <a:endParaRPr lang="en-US" dirty="0"/>
          </a:p>
        </p:txBody>
      </p:sp>
      <p:sp>
        <p:nvSpPr>
          <p:cNvPr id="3" name="Title 2">
            <a:extLst>
              <a:ext uri="{FF2B5EF4-FFF2-40B4-BE49-F238E27FC236}">
                <a16:creationId xmlns:a16="http://schemas.microsoft.com/office/drawing/2014/main" id="{1AC59383-FAD8-4E7A-A125-C4766013D74C}"/>
              </a:ext>
            </a:extLst>
          </p:cNvPr>
          <p:cNvSpPr>
            <a:spLocks noGrp="1"/>
          </p:cNvSpPr>
          <p:nvPr>
            <p:ph type="title"/>
          </p:nvPr>
        </p:nvSpPr>
        <p:spPr>
          <a:xfrm>
            <a:off x="228600" y="274638"/>
            <a:ext cx="8534400" cy="1143000"/>
          </a:xfrm>
        </p:spPr>
        <p:txBody>
          <a:bodyPr/>
          <a:lstStyle/>
          <a:p>
            <a:pPr algn="just"/>
            <a:r>
              <a:rPr lang="en-US" dirty="0"/>
              <a:t>		 </a:t>
            </a:r>
            <a:r>
              <a:rPr lang="en-US" sz="2800" dirty="0">
                <a:solidFill>
                  <a:schemeClr val="tx1"/>
                </a:solidFill>
                <a:latin typeface="Times New Roman" panose="02020603050405020304" pitchFamily="18" charset="0"/>
                <a:cs typeface="Times New Roman" panose="02020603050405020304" pitchFamily="18" charset="0"/>
              </a:rPr>
              <a:t>Office of Economic Development</a:t>
            </a:r>
          </a:p>
        </p:txBody>
      </p:sp>
      <p:sp>
        <p:nvSpPr>
          <p:cNvPr id="5" name="Rectangle 4">
            <a:extLst>
              <a:ext uri="{FF2B5EF4-FFF2-40B4-BE49-F238E27FC236}">
                <a16:creationId xmlns:a16="http://schemas.microsoft.com/office/drawing/2014/main" id="{EABF5DCC-8886-4B23-B310-C943640EF286}"/>
              </a:ext>
            </a:extLst>
          </p:cNvPr>
          <p:cNvSpPr/>
          <p:nvPr/>
        </p:nvSpPr>
        <p:spPr>
          <a:xfrm>
            <a:off x="3124200" y="4114800"/>
            <a:ext cx="4572000" cy="1754326"/>
          </a:xfrm>
          <a:prstGeom prst="rect">
            <a:avLst/>
          </a:prstGeom>
        </p:spPr>
        <p:txBody>
          <a:bodyPr wrap="square">
            <a:spAutoFit/>
          </a:bodyPr>
          <a:lstStyle/>
          <a:p>
            <a:r>
              <a:rPr lang="en-US" dirty="0">
                <a:latin typeface="Century" panose="02040604050505020304" pitchFamily="18" charset="0"/>
              </a:rPr>
              <a:t>Contact Us:</a:t>
            </a:r>
          </a:p>
          <a:p>
            <a:pPr lvl="1"/>
            <a:r>
              <a:rPr lang="en-US" dirty="0">
                <a:latin typeface="Century" panose="02040604050505020304" pitchFamily="18" charset="0"/>
              </a:rPr>
              <a:t>Christopher “CJ” Bell</a:t>
            </a:r>
          </a:p>
          <a:p>
            <a:pPr lvl="1"/>
            <a:r>
              <a:rPr lang="en-US" dirty="0">
                <a:latin typeface="Century" panose="02040604050505020304" pitchFamily="18" charset="0"/>
              </a:rPr>
              <a:t>Director</a:t>
            </a:r>
          </a:p>
          <a:p>
            <a:pPr lvl="1"/>
            <a:r>
              <a:rPr lang="en-US" dirty="0">
                <a:latin typeface="Century" panose="02040604050505020304" pitchFamily="18" charset="0"/>
              </a:rPr>
              <a:t>Office of Economic Development </a:t>
            </a:r>
          </a:p>
          <a:p>
            <a:pPr lvl="1"/>
            <a:r>
              <a:rPr lang="en-US" dirty="0">
                <a:solidFill>
                  <a:srgbClr val="0070C0"/>
                </a:solidFill>
                <a:latin typeface="Century" panose="02040604050505020304" pitchFamily="18" charset="0"/>
                <a:hlinkClick r:id="rId3">
                  <a:extLst>
                    <a:ext uri="{A12FA001-AC4F-418D-AE19-62706E023703}">
                      <ahyp:hlinkClr xmlns:ahyp="http://schemas.microsoft.com/office/drawing/2018/hyperlinkcolor" val="tx"/>
                    </a:ext>
                  </a:extLst>
                </a:hlinkClick>
              </a:rPr>
              <a:t>christopher.bell@newcastlede.gov</a:t>
            </a:r>
            <a:endParaRPr lang="en-US" dirty="0">
              <a:solidFill>
                <a:srgbClr val="0070C0"/>
              </a:solidFill>
              <a:latin typeface="Century" panose="02040604050505020304" pitchFamily="18" charset="0"/>
            </a:endParaRPr>
          </a:p>
          <a:p>
            <a:pPr lvl="1"/>
            <a:r>
              <a:rPr lang="en-US" dirty="0">
                <a:latin typeface="Century" panose="02040604050505020304" pitchFamily="18" charset="0"/>
              </a:rPr>
              <a:t>(302) 395-5959</a:t>
            </a:r>
          </a:p>
        </p:txBody>
      </p:sp>
      <p:pic>
        <p:nvPicPr>
          <p:cNvPr id="6" name="Picture 2" descr="Image result for new castle county logo">
            <a:extLst>
              <a:ext uri="{FF2B5EF4-FFF2-40B4-BE49-F238E27FC236}">
                <a16:creationId xmlns:a16="http://schemas.microsoft.com/office/drawing/2014/main" id="{68A0C569-B00C-454A-B705-77551C333DB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2400" y="5791200"/>
            <a:ext cx="1019175" cy="815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30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yellow and blue arrow with text&#10;&#10;Description automatically generated">
            <a:extLst>
              <a:ext uri="{FF2B5EF4-FFF2-40B4-BE49-F238E27FC236}">
                <a16:creationId xmlns:a16="http://schemas.microsoft.com/office/drawing/2014/main" id="{026C5911-3837-D23C-E94D-5402DD5CE78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82527" y="4754166"/>
            <a:ext cx="2521744" cy="1593056"/>
          </a:xfrm>
        </p:spPr>
      </p:pic>
      <p:sp>
        <p:nvSpPr>
          <p:cNvPr id="3" name="Title 2">
            <a:extLst>
              <a:ext uri="{FF2B5EF4-FFF2-40B4-BE49-F238E27FC236}">
                <a16:creationId xmlns:a16="http://schemas.microsoft.com/office/drawing/2014/main" id="{1AC59383-FAD8-4E7A-A125-C4766013D74C}"/>
              </a:ext>
            </a:extLst>
          </p:cNvPr>
          <p:cNvSpPr>
            <a:spLocks noGrp="1"/>
          </p:cNvSpPr>
          <p:nvPr>
            <p:ph type="title"/>
          </p:nvPr>
        </p:nvSpPr>
        <p:spPr>
          <a:xfrm>
            <a:off x="228600" y="274638"/>
            <a:ext cx="8534400" cy="1143000"/>
          </a:xfrm>
        </p:spPr>
        <p:txBody>
          <a:bodyPr vert="horz" lIns="91440" tIns="45720" rIns="91440" bIns="45720" rtlCol="0" anchor="ctr">
            <a:normAutofit/>
            <a:scene3d>
              <a:camera prst="orthographicFront"/>
              <a:lightRig rig="soft" dir="t"/>
            </a:scene3d>
            <a:sp3d prstMaterial="softEdge">
              <a:bevelT w="25400" h="25400"/>
            </a:sp3d>
          </a:bodyPr>
          <a:lstStyle/>
          <a:p>
            <a:pPr algn="ctr"/>
            <a:r>
              <a:rPr lang="en-US" sz="2800">
                <a:solidFill>
                  <a:schemeClr val="tx1"/>
                </a:solidFill>
                <a:latin typeface="Times New Roman"/>
                <a:cs typeface="Times New Roman"/>
              </a:rPr>
              <a:t>Grow NCC Fund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EABF5DCC-8886-4B23-B310-C943640EF286}"/>
              </a:ext>
            </a:extLst>
          </p:cNvPr>
          <p:cNvSpPr/>
          <p:nvPr/>
        </p:nvSpPr>
        <p:spPr>
          <a:xfrm>
            <a:off x="1108909" y="4305041"/>
            <a:ext cx="6468979" cy="369332"/>
          </a:xfrm>
          <a:prstGeom prst="rect">
            <a:avLst/>
          </a:prstGeom>
        </p:spPr>
        <p:txBody>
          <a:bodyPr wrap="square">
            <a:spAutoFit/>
          </a:bodyPr>
          <a:lstStyle/>
          <a:p>
            <a:pPr algn="ctr"/>
            <a:r>
              <a:rPr lang="en-US" dirty="0">
                <a:solidFill>
                  <a:srgbClr val="00B0F0"/>
                </a:solidFill>
                <a:latin typeface="Century" panose="02040604050505020304" pitchFamily="18" charset="0"/>
              </a:rPr>
              <a:t>https://www.newcastlede.gov/2582/Grow-NCC-Fund</a:t>
            </a:r>
          </a:p>
        </p:txBody>
      </p:sp>
      <p:pic>
        <p:nvPicPr>
          <p:cNvPr id="6" name="Picture 2" descr="Image result for new castle county logo">
            <a:extLst>
              <a:ext uri="{FF2B5EF4-FFF2-40B4-BE49-F238E27FC236}">
                <a16:creationId xmlns:a16="http://schemas.microsoft.com/office/drawing/2014/main" id="{68A0C569-B00C-454A-B705-77551C333DB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2400" y="5791200"/>
            <a:ext cx="1019175" cy="81534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4ABFDC39-AD9A-1FE1-D4A5-2387746E18C8}"/>
              </a:ext>
            </a:extLst>
          </p:cNvPr>
          <p:cNvSpPr txBox="1"/>
          <p:nvPr/>
        </p:nvSpPr>
        <p:spPr>
          <a:xfrm>
            <a:off x="533399" y="1676400"/>
            <a:ext cx="8258175" cy="2554545"/>
          </a:xfrm>
          <a:prstGeom prst="rect">
            <a:avLst/>
          </a:prstGeom>
          <a:noFill/>
        </p:spPr>
        <p:txBody>
          <a:bodyPr wrap="square" rtlCol="0">
            <a:spAutoFit/>
          </a:bodyPr>
          <a:lstStyle/>
          <a:p>
            <a:r>
              <a:rPr lang="en-US" sz="2000" b="0" i="0" dirty="0">
                <a:effectLst/>
                <a:latin typeface="Times New Roman" panose="02020603050405020304" pitchFamily="18" charset="0"/>
                <a:cs typeface="Times New Roman" panose="02020603050405020304" pitchFamily="18" charset="0"/>
              </a:rPr>
              <a:t>New Castle County, in collaboration New Castle County Council, Discover Bank and The Grow America Fund (an affiliate of the National Development Council), has partnered to launch the </a:t>
            </a:r>
            <a:r>
              <a:rPr lang="en-US" sz="2000" b="1" i="0" dirty="0">
                <a:effectLst/>
                <a:latin typeface="Times New Roman" panose="02020603050405020304" pitchFamily="18" charset="0"/>
                <a:cs typeface="Times New Roman" panose="02020603050405020304" pitchFamily="18" charset="0"/>
              </a:rPr>
              <a:t>GROW NCC Fund</a:t>
            </a:r>
            <a:r>
              <a:rPr lang="en-US" sz="2000" b="0" i="0" dirty="0">
                <a:effectLst/>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r>
              <a:rPr lang="en-US" sz="2000" b="0" i="0" dirty="0">
                <a:effectLst/>
                <a:latin typeface="Times New Roman" panose="02020603050405020304" pitchFamily="18" charset="0"/>
                <a:cs typeface="Times New Roman" panose="02020603050405020304" pitchFamily="18" charset="0"/>
              </a:rPr>
              <a:t>Together, we are working to help companies grow their businesses in New Castle County. With longer loan terms and below market interest rates, the GROW NCC Fund can help your business stretch cash flow and save thousands of dollars with lower monthly payments.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982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869E-A4F2-9E31-0130-B0AF25498E71}"/>
              </a:ext>
            </a:extLst>
          </p:cNvPr>
          <p:cNvSpPr>
            <a:spLocks noGrp="1"/>
          </p:cNvSpPr>
          <p:nvPr>
            <p:ph type="title"/>
          </p:nvPr>
        </p:nvSpPr>
        <p:spPr/>
        <p:txBody>
          <a:bodyPr>
            <a:normAutofit/>
          </a:bodyPr>
          <a:lstStyle/>
          <a:p>
            <a:r>
              <a:rPr lang="en-US" sz="3700" dirty="0">
                <a:latin typeface="Times New Roman" panose="02020603050405020304" pitchFamily="18" charset="0"/>
                <a:cs typeface="Times New Roman" panose="02020603050405020304" pitchFamily="18" charset="0"/>
              </a:rPr>
              <a:t>	     Small Business Initiatives</a:t>
            </a:r>
          </a:p>
        </p:txBody>
      </p:sp>
      <p:sp>
        <p:nvSpPr>
          <p:cNvPr id="3" name="Text Placeholder 2">
            <a:extLst>
              <a:ext uri="{FF2B5EF4-FFF2-40B4-BE49-F238E27FC236}">
                <a16:creationId xmlns:a16="http://schemas.microsoft.com/office/drawing/2014/main" id="{44E26D42-2913-00DE-AD0D-47706406EA0F}"/>
              </a:ext>
            </a:extLst>
          </p:cNvPr>
          <p:cNvSpPr>
            <a:spLocks noGrp="1"/>
          </p:cNvSpPr>
          <p:nvPr>
            <p:ph type="body" idx="1"/>
          </p:nvPr>
        </p:nvSpPr>
        <p:spPr>
          <a:xfrm>
            <a:off x="457200" y="1481328"/>
            <a:ext cx="8229600" cy="5102034"/>
          </a:xfrm>
        </p:spPr>
        <p:txBody>
          <a:bodyPr/>
          <a:lstStyle/>
          <a:p>
            <a:r>
              <a:rPr lang="en-US" dirty="0">
                <a:latin typeface="Times New Roman" panose="02020603050405020304" pitchFamily="18" charset="0"/>
                <a:cs typeface="Times New Roman" panose="02020603050405020304" pitchFamily="18" charset="0"/>
              </a:rPr>
              <a:t>Raising Bid Thresholds</a:t>
            </a:r>
          </a:p>
          <a:p>
            <a:pPr lvl="1"/>
            <a:r>
              <a:rPr lang="en-US" sz="1400" b="1" kern="0" dirty="0">
                <a:solidFill>
                  <a:srgbClr val="454545"/>
                </a:solidFill>
                <a:effectLst/>
                <a:ea typeface="Times New Roman" panose="02020603050405020304" pitchFamily="18" charset="0"/>
                <a:cs typeface="Times New Roman" panose="02020603050405020304" pitchFamily="18" charset="0"/>
              </a:rPr>
              <a:t>QUOTES are Submitted for Projects UNDER the New Thresholds:</a:t>
            </a:r>
            <a:endParaRPr lang="en-US" sz="1400" kern="100" dirty="0">
              <a:effectLst/>
              <a:ea typeface="Aptos" panose="020B0004020202020204" pitchFamily="34" charset="0"/>
              <a:cs typeface="Times New Roman" panose="02020603050405020304" pitchFamily="18" charset="0"/>
            </a:endParaRPr>
          </a:p>
          <a:p>
            <a:endParaRPr lang="en-US" dirty="0"/>
          </a:p>
          <a:p>
            <a:endParaRPr lang="en-US" dirty="0"/>
          </a:p>
          <a:p>
            <a:endParaRPr lang="en-US" dirty="0"/>
          </a:p>
          <a:p>
            <a:endParaRPr lang="en-US" dirty="0"/>
          </a:p>
          <a:p>
            <a:pPr lvl="1"/>
            <a:r>
              <a:rPr lang="en-US" sz="1400" b="1" kern="0" dirty="0">
                <a:solidFill>
                  <a:srgbClr val="454545"/>
                </a:solidFill>
                <a:effectLst/>
                <a:ea typeface="Times New Roman" panose="02020603050405020304" pitchFamily="18" charset="0"/>
              </a:rPr>
              <a:t>FORMAL BIDS are required for Project OVER the New Thresholds</a:t>
            </a:r>
            <a:endParaRPr lang="en-US" dirty="0"/>
          </a:p>
        </p:txBody>
      </p:sp>
      <p:graphicFrame>
        <p:nvGraphicFramePr>
          <p:cNvPr id="6" name="Table 5">
            <a:extLst>
              <a:ext uri="{FF2B5EF4-FFF2-40B4-BE49-F238E27FC236}">
                <a16:creationId xmlns:a16="http://schemas.microsoft.com/office/drawing/2014/main" id="{DE891FB6-62E9-99B9-10E1-5082EA9F53B7}"/>
              </a:ext>
            </a:extLst>
          </p:cNvPr>
          <p:cNvGraphicFramePr>
            <a:graphicFrameLocks noGrp="1"/>
          </p:cNvGraphicFramePr>
          <p:nvPr>
            <p:extLst>
              <p:ext uri="{D42A27DB-BD31-4B8C-83A1-F6EECF244321}">
                <p14:modId xmlns:p14="http://schemas.microsoft.com/office/powerpoint/2010/main" val="1909310863"/>
              </p:ext>
            </p:extLst>
          </p:nvPr>
        </p:nvGraphicFramePr>
        <p:xfrm>
          <a:off x="1600200" y="2286000"/>
          <a:ext cx="4852670" cy="1551814"/>
        </p:xfrm>
        <a:graphic>
          <a:graphicData uri="http://schemas.openxmlformats.org/drawingml/2006/table">
            <a:tbl>
              <a:tblPr firstRow="1" firstCol="1" bandRow="1">
                <a:tableStyleId>{5C22544A-7EE6-4342-B048-85BDC9FD1C3A}</a:tableStyleId>
              </a:tblPr>
              <a:tblGrid>
                <a:gridCol w="1880870">
                  <a:extLst>
                    <a:ext uri="{9D8B030D-6E8A-4147-A177-3AD203B41FA5}">
                      <a16:colId xmlns:a16="http://schemas.microsoft.com/office/drawing/2014/main" val="2902203322"/>
                    </a:ext>
                  </a:extLst>
                </a:gridCol>
                <a:gridCol w="1485900">
                  <a:extLst>
                    <a:ext uri="{9D8B030D-6E8A-4147-A177-3AD203B41FA5}">
                      <a16:colId xmlns:a16="http://schemas.microsoft.com/office/drawing/2014/main" val="2170402560"/>
                    </a:ext>
                  </a:extLst>
                </a:gridCol>
                <a:gridCol w="1485900">
                  <a:extLst>
                    <a:ext uri="{9D8B030D-6E8A-4147-A177-3AD203B41FA5}">
                      <a16:colId xmlns:a16="http://schemas.microsoft.com/office/drawing/2014/main" val="171185851"/>
                    </a:ext>
                  </a:extLst>
                </a:gridCol>
              </a:tblGrid>
              <a:tr h="152400">
                <a:tc>
                  <a:txBody>
                    <a:bodyPr/>
                    <a:lstStyle/>
                    <a:p>
                      <a:pPr marL="0" marR="0">
                        <a:lnSpc>
                          <a:spcPct val="107000"/>
                        </a:lnSpc>
                        <a:spcBef>
                          <a:spcPts val="0"/>
                        </a:spcBef>
                        <a:spcAft>
                          <a:spcPts val="0"/>
                        </a:spcAft>
                      </a:pPr>
                      <a:r>
                        <a:rPr lang="en-US" sz="1150" kern="0">
                          <a:effectLst/>
                        </a:rPr>
                        <a:t>Purchase Type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Old Threshold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New Threshold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3576366643"/>
                  </a:ext>
                </a:extLst>
              </a:tr>
              <a:tr h="0">
                <a:tc>
                  <a:txBody>
                    <a:bodyPr/>
                    <a:lstStyle/>
                    <a:p>
                      <a:pPr marL="0" marR="0">
                        <a:lnSpc>
                          <a:spcPct val="107000"/>
                        </a:lnSpc>
                        <a:spcBef>
                          <a:spcPts val="0"/>
                        </a:spcBef>
                        <a:spcAft>
                          <a:spcPts val="0"/>
                        </a:spcAft>
                      </a:pPr>
                      <a:r>
                        <a:rPr lang="en-US" sz="1150" kern="0">
                          <a:effectLst/>
                        </a:rPr>
                        <a:t>Goods &amp; Non-professional Service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$24,999 or less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$99,999 or less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1537121655"/>
                  </a:ext>
                </a:extLst>
              </a:tr>
              <a:tr h="0">
                <a:tc>
                  <a:txBody>
                    <a:bodyPr/>
                    <a:lstStyle/>
                    <a:p>
                      <a:pPr marL="0" marR="0">
                        <a:lnSpc>
                          <a:spcPct val="107000"/>
                        </a:lnSpc>
                        <a:spcBef>
                          <a:spcPts val="0"/>
                        </a:spcBef>
                        <a:spcAft>
                          <a:spcPts val="0"/>
                        </a:spcAft>
                      </a:pPr>
                      <a:r>
                        <a:rPr lang="en-US" sz="1150" kern="0">
                          <a:effectLst/>
                        </a:rPr>
                        <a:t>Professional Services &amp; Software as a Service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$49,999 or less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$149,999 or less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4293534378"/>
                  </a:ext>
                </a:extLst>
              </a:tr>
              <a:tr h="0">
                <a:tc>
                  <a:txBody>
                    <a:bodyPr/>
                    <a:lstStyle/>
                    <a:p>
                      <a:pPr marL="0" marR="0">
                        <a:lnSpc>
                          <a:spcPct val="107000"/>
                        </a:lnSpc>
                        <a:spcBef>
                          <a:spcPts val="0"/>
                        </a:spcBef>
                        <a:spcAft>
                          <a:spcPts val="0"/>
                        </a:spcAft>
                      </a:pPr>
                      <a:r>
                        <a:rPr lang="en-US" sz="1150" kern="0">
                          <a:effectLst/>
                        </a:rPr>
                        <a:t>Contract Construction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$49,999 or less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dirty="0">
                          <a:effectLst/>
                        </a:rPr>
                        <a:t>$249,999 or less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2035907131"/>
                  </a:ext>
                </a:extLst>
              </a:tr>
            </a:tbl>
          </a:graphicData>
        </a:graphic>
      </p:graphicFrame>
      <p:graphicFrame>
        <p:nvGraphicFramePr>
          <p:cNvPr id="8" name="Table 7">
            <a:extLst>
              <a:ext uri="{FF2B5EF4-FFF2-40B4-BE49-F238E27FC236}">
                <a16:creationId xmlns:a16="http://schemas.microsoft.com/office/drawing/2014/main" id="{DB2D9DD9-0FFF-03C6-132D-695B5552F8C3}"/>
              </a:ext>
            </a:extLst>
          </p:cNvPr>
          <p:cNvGraphicFramePr>
            <a:graphicFrameLocks noGrp="1"/>
          </p:cNvGraphicFramePr>
          <p:nvPr>
            <p:extLst>
              <p:ext uri="{D42A27DB-BD31-4B8C-83A1-F6EECF244321}">
                <p14:modId xmlns:p14="http://schemas.microsoft.com/office/powerpoint/2010/main" val="3699023715"/>
              </p:ext>
            </p:extLst>
          </p:nvPr>
        </p:nvGraphicFramePr>
        <p:xfrm>
          <a:off x="1603664" y="4349064"/>
          <a:ext cx="4919980" cy="1739329"/>
        </p:xfrm>
        <a:graphic>
          <a:graphicData uri="http://schemas.openxmlformats.org/drawingml/2006/table">
            <a:tbl>
              <a:tblPr firstRow="1" firstCol="1" bandRow="1">
                <a:tableStyleId>{5C22544A-7EE6-4342-B048-85BDC9FD1C3A}</a:tableStyleId>
              </a:tblPr>
              <a:tblGrid>
                <a:gridCol w="1948180">
                  <a:extLst>
                    <a:ext uri="{9D8B030D-6E8A-4147-A177-3AD203B41FA5}">
                      <a16:colId xmlns:a16="http://schemas.microsoft.com/office/drawing/2014/main" val="2794196255"/>
                    </a:ext>
                  </a:extLst>
                </a:gridCol>
                <a:gridCol w="1428750">
                  <a:extLst>
                    <a:ext uri="{9D8B030D-6E8A-4147-A177-3AD203B41FA5}">
                      <a16:colId xmlns:a16="http://schemas.microsoft.com/office/drawing/2014/main" val="1763806730"/>
                    </a:ext>
                  </a:extLst>
                </a:gridCol>
                <a:gridCol w="1543050">
                  <a:extLst>
                    <a:ext uri="{9D8B030D-6E8A-4147-A177-3AD203B41FA5}">
                      <a16:colId xmlns:a16="http://schemas.microsoft.com/office/drawing/2014/main" val="569112480"/>
                    </a:ext>
                  </a:extLst>
                </a:gridCol>
              </a:tblGrid>
              <a:tr h="228600">
                <a:tc>
                  <a:txBody>
                    <a:bodyPr/>
                    <a:lstStyle/>
                    <a:p>
                      <a:pPr marL="0" marR="0">
                        <a:lnSpc>
                          <a:spcPct val="107000"/>
                        </a:lnSpc>
                        <a:spcBef>
                          <a:spcPts val="0"/>
                        </a:spcBef>
                        <a:spcAft>
                          <a:spcPts val="0"/>
                        </a:spcAft>
                      </a:pPr>
                      <a:r>
                        <a:rPr lang="en-US" sz="1150" kern="0">
                          <a:effectLst/>
                        </a:rPr>
                        <a:t>Purchase Type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Old Threshold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gn="ctr">
                        <a:lnSpc>
                          <a:spcPct val="107000"/>
                        </a:lnSpc>
                        <a:spcBef>
                          <a:spcPts val="0"/>
                        </a:spcBef>
                        <a:spcAft>
                          <a:spcPts val="0"/>
                        </a:spcAft>
                      </a:pPr>
                      <a:r>
                        <a:rPr lang="en-US" sz="1150" kern="0">
                          <a:effectLst/>
                        </a:rPr>
                        <a:t>New Threshold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1751971212"/>
                  </a:ext>
                </a:extLst>
              </a:tr>
              <a:tr h="0">
                <a:tc>
                  <a:txBody>
                    <a:bodyPr/>
                    <a:lstStyle/>
                    <a:p>
                      <a:pPr marL="0" marR="0">
                        <a:lnSpc>
                          <a:spcPct val="107000"/>
                        </a:lnSpc>
                        <a:spcBef>
                          <a:spcPts val="0"/>
                        </a:spcBef>
                        <a:spcAft>
                          <a:spcPts val="0"/>
                        </a:spcAft>
                      </a:pPr>
                      <a:r>
                        <a:rPr lang="en-US" sz="1150" kern="0">
                          <a:effectLst/>
                        </a:rPr>
                        <a:t>Goods &amp; Non-professional Service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a:effectLst/>
                        </a:rPr>
                        <a:t>$25,000 or greater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a:effectLst/>
                        </a:rPr>
                        <a:t>$100,000 or greater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3804233489"/>
                  </a:ext>
                </a:extLst>
              </a:tr>
              <a:tr h="0">
                <a:tc>
                  <a:txBody>
                    <a:bodyPr/>
                    <a:lstStyle/>
                    <a:p>
                      <a:pPr marL="0" marR="0">
                        <a:lnSpc>
                          <a:spcPct val="107000"/>
                        </a:lnSpc>
                        <a:spcBef>
                          <a:spcPts val="0"/>
                        </a:spcBef>
                        <a:spcAft>
                          <a:spcPts val="0"/>
                        </a:spcAft>
                      </a:pPr>
                      <a:r>
                        <a:rPr lang="en-US" sz="1150" kern="0">
                          <a:effectLst/>
                        </a:rPr>
                        <a:t>Professional Services &amp; Software as a Service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a:effectLst/>
                        </a:rPr>
                        <a:t>$50,000 or greater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a:effectLst/>
                        </a:rPr>
                        <a:t>$150,000 or greater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1921097971"/>
                  </a:ext>
                </a:extLst>
              </a:tr>
              <a:tr h="0">
                <a:tc>
                  <a:txBody>
                    <a:bodyPr/>
                    <a:lstStyle/>
                    <a:p>
                      <a:pPr marL="0" marR="0">
                        <a:lnSpc>
                          <a:spcPct val="107000"/>
                        </a:lnSpc>
                        <a:spcBef>
                          <a:spcPts val="0"/>
                        </a:spcBef>
                        <a:spcAft>
                          <a:spcPts val="0"/>
                        </a:spcAft>
                      </a:pPr>
                      <a:r>
                        <a:rPr lang="en-US" sz="1150" kern="0">
                          <a:effectLst/>
                        </a:rPr>
                        <a:t>Contract Construction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a:effectLst/>
                        </a:rPr>
                        <a:t>$50,000 or greater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tc>
                  <a:txBody>
                    <a:bodyPr/>
                    <a:lstStyle/>
                    <a:p>
                      <a:pPr marL="0" marR="0">
                        <a:lnSpc>
                          <a:spcPct val="107000"/>
                        </a:lnSpc>
                        <a:spcBef>
                          <a:spcPts val="0"/>
                        </a:spcBef>
                        <a:spcAft>
                          <a:spcPts val="0"/>
                        </a:spcAft>
                      </a:pPr>
                      <a:r>
                        <a:rPr lang="en-US" sz="1150" kern="0" dirty="0">
                          <a:effectLst/>
                        </a:rPr>
                        <a:t>$250,000 or greater</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340" marR="53340" marT="53340" marB="53340"/>
                </a:tc>
                <a:extLst>
                  <a:ext uri="{0D108BD9-81ED-4DB2-BD59-A6C34878D82A}">
                    <a16:rowId xmlns:a16="http://schemas.microsoft.com/office/drawing/2014/main" val="3333785705"/>
                  </a:ext>
                </a:extLst>
              </a:tr>
            </a:tbl>
          </a:graphicData>
        </a:graphic>
      </p:graphicFrame>
    </p:spTree>
    <p:extLst>
      <p:ext uri="{BB962C8B-B14F-4D97-AF65-F5344CB8AC3E}">
        <p14:creationId xmlns:p14="http://schemas.microsoft.com/office/powerpoint/2010/main" val="32507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869E-A4F2-9E31-0130-B0AF25498E71}"/>
              </a:ext>
            </a:extLst>
          </p:cNvPr>
          <p:cNvSpPr>
            <a:spLocks noGrp="1"/>
          </p:cNvSpPr>
          <p:nvPr>
            <p:ph type="title"/>
          </p:nvPr>
        </p:nvSpPr>
        <p:spPr/>
        <p:txBody>
          <a:bodyPr>
            <a:normAutofit/>
          </a:bodyPr>
          <a:lstStyle/>
          <a:p>
            <a:r>
              <a:rPr lang="en-US" sz="3700" dirty="0">
                <a:latin typeface="Times New Roman" panose="02020603050405020304" pitchFamily="18" charset="0"/>
                <a:cs typeface="Times New Roman" panose="02020603050405020304" pitchFamily="18" charset="0"/>
              </a:rPr>
              <a:t>Small Business Initiatives (cont’d) </a:t>
            </a:r>
          </a:p>
        </p:txBody>
      </p:sp>
      <p:sp>
        <p:nvSpPr>
          <p:cNvPr id="3" name="Text Placeholder 2">
            <a:extLst>
              <a:ext uri="{FF2B5EF4-FFF2-40B4-BE49-F238E27FC236}">
                <a16:creationId xmlns:a16="http://schemas.microsoft.com/office/drawing/2014/main" id="{44E26D42-2913-00DE-AD0D-47706406EA0F}"/>
              </a:ext>
            </a:extLst>
          </p:cNvPr>
          <p:cNvSpPr>
            <a:spLocks noGrp="1"/>
          </p:cNvSpPr>
          <p:nvPr>
            <p:ph type="body" idx="1"/>
          </p:nvPr>
        </p:nvSpPr>
        <p:spPr>
          <a:xfrm>
            <a:off x="457200" y="1481328"/>
            <a:ext cx="8229600" cy="5102034"/>
          </a:xfrm>
        </p:spPr>
        <p:txBody>
          <a:bodyPr>
            <a:normAutofit/>
          </a:bodyPr>
          <a:lstStyle/>
          <a:p>
            <a:r>
              <a:rPr lang="en-US" sz="2800" dirty="0">
                <a:latin typeface="Times New Roman" panose="02020603050405020304" pitchFamily="18" charset="0"/>
                <a:cs typeface="Times New Roman" panose="02020603050405020304" pitchFamily="18" charset="0"/>
              </a:rPr>
              <a:t>Creating and staffing the SBE Office</a:t>
            </a:r>
          </a:p>
          <a:p>
            <a:pPr marL="109728" indent="0">
              <a:buNone/>
            </a:pPr>
            <a:endParaRPr lang="en-US" sz="2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000" kern="1400" dirty="0">
                <a:ln>
                  <a:noFill/>
                </a:ln>
                <a:effectLst/>
                <a:latin typeface="Times New Roman" panose="02020603050405020304" pitchFamily="18" charset="0"/>
                <a:cs typeface="Times New Roman" panose="02020603050405020304" pitchFamily="18" charset="0"/>
              </a:rPr>
              <a:t>The primary resource for vendors and contractors to learn about business opportunities and submit quotes for County work projected to be under threshold. </a:t>
            </a:r>
          </a:p>
          <a:p>
            <a:pPr lvl="1"/>
            <a:endParaRPr lang="en-US" sz="1800" kern="1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200" kern="1400" dirty="0">
                <a:ln>
                  <a:noFill/>
                </a:ln>
                <a:effectLst/>
                <a:latin typeface="Times New Roman" panose="02020603050405020304" pitchFamily="18" charset="0"/>
                <a:cs typeface="Times New Roman" panose="02020603050405020304" pitchFamily="18" charset="0"/>
              </a:rPr>
              <a:t>Connects small, diverse business subcontractors and prime contractors who plan to bid on over-threshold projects.</a:t>
            </a:r>
          </a:p>
          <a:p>
            <a:pPr marL="493776" lvl="2" indent="0">
              <a:lnSpc>
                <a:spcPct val="119000"/>
              </a:lnSpc>
              <a:spcBef>
                <a:spcPts val="0"/>
              </a:spcBef>
              <a:spcAft>
                <a:spcPts val="600"/>
              </a:spcAft>
              <a:buNone/>
            </a:pPr>
            <a:endParaRPr lang="en-US" sz="2200" kern="1400" dirty="0">
              <a:ln>
                <a:noFill/>
              </a:ln>
              <a:solidFill>
                <a:srgbClr val="000000"/>
              </a:solidFill>
              <a:effectLst/>
              <a:latin typeface="Times New Roman" panose="02020603050405020304" pitchFamily="18" charset="0"/>
              <a:cs typeface="Times New Roman" panose="02020603050405020304" pitchFamily="18" charset="0"/>
            </a:endParaRPr>
          </a:p>
          <a:p>
            <a:pPr marL="493776" lvl="2" indent="0">
              <a:lnSpc>
                <a:spcPct val="119000"/>
              </a:lnSpc>
              <a:spcBef>
                <a:spcPts val="0"/>
              </a:spcBef>
              <a:spcAft>
                <a:spcPts val="600"/>
              </a:spcAft>
              <a:buNone/>
            </a:pPr>
            <a:r>
              <a:rPr lang="en-US" sz="2000" kern="1400" dirty="0">
                <a:ln>
                  <a:noFill/>
                </a:ln>
                <a:solidFill>
                  <a:srgbClr val="00B0F0"/>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https://www.newcastlede.gov/2684/Small-Business-Enterprise-Office</a:t>
            </a:r>
            <a:endParaRPr lang="en-US" sz="2000" kern="1400" dirty="0">
              <a:ln>
                <a:noFill/>
              </a:ln>
              <a:solidFill>
                <a:srgbClr val="00B0F0"/>
              </a:solidFill>
              <a:effectLst/>
              <a:latin typeface="Times New Roman" panose="02020603050405020304" pitchFamily="18" charset="0"/>
              <a:cs typeface="Times New Roman" panose="02020603050405020304" pitchFamily="18" charset="0"/>
            </a:endParaRPr>
          </a:p>
          <a:p>
            <a:pPr marL="493776" lvl="2" indent="0">
              <a:lnSpc>
                <a:spcPct val="119000"/>
              </a:lnSpc>
              <a:spcBef>
                <a:spcPts val="0"/>
              </a:spcBef>
              <a:spcAft>
                <a:spcPts val="600"/>
              </a:spcAft>
              <a:buNone/>
            </a:pPr>
            <a:endParaRPr lang="en-US" sz="20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600"/>
              </a:spcAft>
            </a:pPr>
            <a:endParaRPr lang="en-US" sz="2800" kern="1400" dirty="0">
              <a:ln>
                <a:noFill/>
              </a:ln>
              <a:solidFill>
                <a:srgbClr val="000000"/>
              </a:solidFill>
              <a:effectLst/>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1480095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solidFill>
                  <a:srgbClr val="464646"/>
                </a:solidFill>
                <a:latin typeface="Times New Roman"/>
              </a:rPr>
              <a:t>Ways to Learn About Bid Opportunities</a:t>
            </a:r>
            <a:endParaRPr lang="en-US" sz="3200" dirty="0"/>
          </a:p>
        </p:txBody>
      </p:sp>
      <p:sp>
        <p:nvSpPr>
          <p:cNvPr id="3" name="Text Placeholder 2"/>
          <p:cNvSpPr>
            <a:spLocks noGrp="1"/>
          </p:cNvSpPr>
          <p:nvPr>
            <p:ph type="body" idx="1"/>
          </p:nvPr>
        </p:nvSpPr>
        <p:spPr>
          <a:xfrm>
            <a:off x="457200" y="1417638"/>
            <a:ext cx="8229600" cy="4784725"/>
          </a:xfrm>
        </p:spPr>
        <p:txBody>
          <a:bodyPr>
            <a:normAutofit/>
          </a:bodyPr>
          <a:lstStyle/>
          <a:p>
            <a:r>
              <a:rPr lang="en-US" sz="2300" dirty="0">
                <a:latin typeface="Times New Roman" panose="02020603050405020304" pitchFamily="18" charset="0"/>
                <a:cs typeface="Times New Roman" panose="02020603050405020304" pitchFamily="18" charset="0"/>
              </a:rPr>
              <a:t>Visit </a:t>
            </a:r>
            <a:r>
              <a:rPr lang="en-US" sz="2300" b="1"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https://www.newcastlede.gov/Bids.aspx</a:t>
            </a:r>
            <a:r>
              <a:rPr lang="en-US" sz="2300" b="1" dirty="0">
                <a:solidFill>
                  <a:srgbClr val="00B0F0"/>
                </a:solidFill>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to review open bids.</a:t>
            </a:r>
          </a:p>
          <a:p>
            <a:pPr marL="109728" indent="0">
              <a:buNone/>
            </a:pPr>
            <a:endParaRPr lang="en-US" sz="20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Join our e-mail list to receive notices of all open bids for County goods and services and construction contracts. </a:t>
            </a:r>
            <a:r>
              <a:rPr lang="en-US" sz="2300" b="1"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https://www.newcastlede.gov/148/Purchasing</a:t>
            </a:r>
            <a:r>
              <a:rPr lang="en-US" sz="2300" b="1" dirty="0">
                <a:solidFill>
                  <a:srgbClr val="00B0F0"/>
                </a:solidFill>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 Click on Sign up for Notifications</a:t>
            </a:r>
          </a:p>
          <a:p>
            <a:pPr marL="109728" indent="0">
              <a:buNone/>
            </a:pPr>
            <a:endParaRPr lang="en-US" sz="20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Receive </a:t>
            </a:r>
            <a:r>
              <a:rPr lang="en-US" sz="2300" u="sng" dirty="0">
                <a:latin typeface="Times New Roman" panose="02020603050405020304" pitchFamily="18" charset="0"/>
                <a:cs typeface="Times New Roman" panose="02020603050405020304" pitchFamily="18" charset="0"/>
              </a:rPr>
              <a:t>targeted</a:t>
            </a:r>
            <a:r>
              <a:rPr lang="en-US" sz="2300" dirty="0">
                <a:latin typeface="Times New Roman" panose="02020603050405020304" pitchFamily="18" charset="0"/>
                <a:cs typeface="Times New Roman" panose="02020603050405020304" pitchFamily="18" charset="0"/>
              </a:rPr>
              <a:t> notices of open bids for specific commodities by </a:t>
            </a:r>
            <a:r>
              <a:rPr lang="en-US" sz="2400" b="1" dirty="0">
                <a:latin typeface="Times New Roman" panose="02020603050405020304" pitchFamily="18" charset="0"/>
                <a:cs typeface="Times New Roman" panose="02020603050405020304" pitchFamily="18" charset="0"/>
              </a:rPr>
              <a:t>REGISTERING AS A VENDOR</a:t>
            </a:r>
            <a:r>
              <a:rPr lang="en-US" sz="2300" dirty="0">
                <a:latin typeface="Times New Roman" panose="02020603050405020304" pitchFamily="18" charset="0"/>
                <a:cs typeface="Times New Roman" panose="02020603050405020304" pitchFamily="18" charset="0"/>
              </a:rPr>
              <a:t>. Vendor registration application is online at  </a:t>
            </a:r>
            <a:r>
              <a:rPr lang="en-US" sz="2300" dirty="0">
                <a:solidFill>
                  <a:srgbClr val="00B0F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https://www.newcastlede.gov/2000/Vendor-Self-Service</a:t>
            </a:r>
            <a:endParaRPr lang="en-US" sz="2300" dirty="0">
              <a:solidFill>
                <a:srgbClr val="00B0F0"/>
              </a:solidFill>
              <a:latin typeface="Times New Roman" panose="02020603050405020304" pitchFamily="18" charset="0"/>
              <a:cs typeface="Times New Roman" panose="02020603050405020304" pitchFamily="18" charset="0"/>
            </a:endParaRPr>
          </a:p>
          <a:p>
            <a:pPr marL="109728" indent="0">
              <a:buNone/>
            </a:pPr>
            <a:endParaRPr lang="en-US" sz="20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5791200"/>
            <a:ext cx="101758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72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ctr"/>
            <a:r>
              <a:rPr lang="en-US" sz="5000" dirty="0">
                <a:latin typeface="Times New Roman" panose="02020603050405020304" pitchFamily="18" charset="0"/>
                <a:cs typeface="Times New Roman" panose="02020603050405020304" pitchFamily="18" charset="0"/>
              </a:rPr>
              <a:t>The Bid Process</a:t>
            </a:r>
          </a:p>
        </p:txBody>
      </p:sp>
      <p:sp>
        <p:nvSpPr>
          <p:cNvPr id="3" name="Text Placeholder 2"/>
          <p:cNvSpPr>
            <a:spLocks noGrp="1"/>
          </p:cNvSpPr>
          <p:nvPr>
            <p:ph type="body" idx="1"/>
          </p:nvPr>
        </p:nvSpPr>
        <p:spPr>
          <a:xfrm>
            <a:off x="457200" y="1219199"/>
            <a:ext cx="8229600" cy="4724400"/>
          </a:xfrm>
        </p:spPr>
        <p:txBody>
          <a:bodyPr>
            <a:normAutofit/>
          </a:bodyPr>
          <a:lstStyle/>
          <a:p>
            <a:pPr>
              <a:spcAft>
                <a:spcPts val="1200"/>
              </a:spcAft>
            </a:pPr>
            <a:r>
              <a:rPr lang="en-US" sz="2500" dirty="0">
                <a:latin typeface="Times New Roman" panose="02020603050405020304" pitchFamily="18" charset="0"/>
                <a:cs typeface="Times New Roman" panose="02020603050405020304" pitchFamily="18" charset="0"/>
              </a:rPr>
              <a:t>Advertisement</a:t>
            </a:r>
          </a:p>
          <a:p>
            <a:pPr>
              <a:spcAft>
                <a:spcPts val="1200"/>
              </a:spcAft>
            </a:pPr>
            <a:r>
              <a:rPr lang="en-US" sz="2500" dirty="0">
                <a:latin typeface="Times New Roman" panose="02020603050405020304" pitchFamily="18" charset="0"/>
                <a:cs typeface="Times New Roman" panose="02020603050405020304" pitchFamily="18" charset="0"/>
              </a:rPr>
              <a:t>Bidders may ask questions by following the instructions listed in the bid specifications</a:t>
            </a:r>
          </a:p>
          <a:p>
            <a:pPr>
              <a:spcAft>
                <a:spcPts val="1200"/>
              </a:spcAft>
            </a:pPr>
            <a:r>
              <a:rPr lang="en-US" sz="2500" dirty="0">
                <a:latin typeface="Times New Roman" panose="02020603050405020304" pitchFamily="18" charset="0"/>
                <a:cs typeface="Times New Roman" panose="02020603050405020304" pitchFamily="18" charset="0"/>
              </a:rPr>
              <a:t>Attend Pre-bid/Pre-proposal meeting, if applicable</a:t>
            </a:r>
          </a:p>
          <a:p>
            <a:pPr>
              <a:spcAft>
                <a:spcPts val="1200"/>
              </a:spcAft>
            </a:pPr>
            <a:r>
              <a:rPr lang="en-US" sz="2500" dirty="0">
                <a:latin typeface="Times New Roman" panose="02020603050405020304" pitchFamily="18" charset="0"/>
                <a:cs typeface="Times New Roman" panose="02020603050405020304" pitchFamily="18" charset="0"/>
              </a:rPr>
              <a:t>Bid opening</a:t>
            </a:r>
            <a:endParaRPr lang="en-US" sz="2100" dirty="0">
              <a:latin typeface="Times New Roman" panose="02020603050405020304" pitchFamily="18" charset="0"/>
              <a:cs typeface="Times New Roman" panose="02020603050405020304" pitchFamily="18" charset="0"/>
            </a:endParaRPr>
          </a:p>
          <a:p>
            <a:pPr>
              <a:spcAft>
                <a:spcPts val="1200"/>
              </a:spcAft>
            </a:pPr>
            <a:r>
              <a:rPr lang="en-US" sz="2500" dirty="0">
                <a:latin typeface="Times New Roman" panose="02020603050405020304" pitchFamily="18" charset="0"/>
                <a:cs typeface="Times New Roman" panose="02020603050405020304" pitchFamily="18" charset="0"/>
              </a:rPr>
              <a:t>Bids are evaluated</a:t>
            </a:r>
          </a:p>
          <a:p>
            <a:pPr>
              <a:spcAft>
                <a:spcPts val="1200"/>
              </a:spcAft>
            </a:pPr>
            <a:r>
              <a:rPr lang="en-US" sz="2500" dirty="0">
                <a:latin typeface="Times New Roman" panose="02020603050405020304" pitchFamily="18" charset="0"/>
                <a:cs typeface="Times New Roman" panose="02020603050405020304" pitchFamily="18" charset="0"/>
              </a:rPr>
              <a:t>Bidders are notified of awards/non-awards  </a:t>
            </a:r>
          </a:p>
          <a:p>
            <a:pPr marL="109728" indent="0">
              <a:buNone/>
            </a:pPr>
            <a:endParaRPr lang="en-US" sz="25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5943599"/>
            <a:ext cx="1011237"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3994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cafc648-adb5-4f48-b8b3-1bdfe4b773da">
      <Terms xmlns="http://schemas.microsoft.com/office/infopath/2007/PartnerControls"/>
    </lcf76f155ced4ddcb4097134ff3c332f>
    <TaxCatchAll xmlns="a6519037-0374-47a4-bf9d-5c5550fbd9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7C2582AB5D534E8DE0BE1B1E63DF98" ma:contentTypeVersion="18" ma:contentTypeDescription="Create a new document." ma:contentTypeScope="" ma:versionID="32ed1ca682c854b6d793a452e10f8825">
  <xsd:schema xmlns:xsd="http://www.w3.org/2001/XMLSchema" xmlns:xs="http://www.w3.org/2001/XMLSchema" xmlns:p="http://schemas.microsoft.com/office/2006/metadata/properties" xmlns:ns2="ccafc648-adb5-4f48-b8b3-1bdfe4b773da" xmlns:ns3="a6519037-0374-47a4-bf9d-5c5550fbd9d7" targetNamespace="http://schemas.microsoft.com/office/2006/metadata/properties" ma:root="true" ma:fieldsID="385eed84a96261fc4a7971ef57c90408" ns2:_="" ns3:_="">
    <xsd:import namespace="ccafc648-adb5-4f48-b8b3-1bdfe4b773da"/>
    <xsd:import namespace="a6519037-0374-47a4-bf9d-5c5550fbd9d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afc648-adb5-4f48-b8b3-1bdfe4b773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0831cf4-fc6c-4ca5-bcb2-670286a8a847"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519037-0374-47a4-bf9d-5c5550fbd9d7"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2ee92a1-7745-4cbb-bf5d-1d4e561df220}" ma:internalName="TaxCatchAll" ma:showField="CatchAllData" ma:web="a6519037-0374-47a4-bf9d-5c5550fbd9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739A1C-1861-4AF3-B347-CDB8351FBC98}">
  <ds:schemaRefs>
    <ds:schemaRef ds:uri="http://schemas.microsoft.com/office/2006/metadata/properties"/>
    <ds:schemaRef ds:uri="http://purl.org/dc/dcmitype/"/>
    <ds:schemaRef ds:uri="http://purl.org/dc/terms/"/>
    <ds:schemaRef ds:uri="http://www.w3.org/XML/1998/namespace"/>
    <ds:schemaRef ds:uri="a6519037-0374-47a4-bf9d-5c5550fbd9d7"/>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ccafc648-adb5-4f48-b8b3-1bdfe4b773da"/>
  </ds:schemaRefs>
</ds:datastoreItem>
</file>

<file path=customXml/itemProps2.xml><?xml version="1.0" encoding="utf-8"?>
<ds:datastoreItem xmlns:ds="http://schemas.openxmlformats.org/officeDocument/2006/customXml" ds:itemID="{234B07DC-3BDE-4BB0-A4B3-38C713FA56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afc648-adb5-4f48-b8b3-1bdfe4b773da"/>
    <ds:schemaRef ds:uri="a6519037-0374-47a4-bf9d-5c5550fbd9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A90A12-2136-4B55-A38B-66C6068722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15521</TotalTime>
  <Words>1136</Words>
  <Application>Microsoft Office PowerPoint</Application>
  <PresentationFormat>On-screen Show (4:3)</PresentationFormat>
  <Paragraphs>179</Paragraphs>
  <Slides>15</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Aptos</vt:lpstr>
      <vt:lpstr>Arial</vt:lpstr>
      <vt:lpstr>Calibri</vt:lpstr>
      <vt:lpstr>Century</vt:lpstr>
      <vt:lpstr>Lucida Sans Unicode</vt:lpstr>
      <vt:lpstr>Times New Roman</vt:lpstr>
      <vt:lpstr>Verdana</vt:lpstr>
      <vt:lpstr>Verdana Pro Cond</vt:lpstr>
      <vt:lpstr>Wingdings 2</vt:lpstr>
      <vt:lpstr>Wingdings 3</vt:lpstr>
      <vt:lpstr>Concourse</vt:lpstr>
      <vt:lpstr>PowerPoint Presentation</vt:lpstr>
      <vt:lpstr>New Castle County – What We Do</vt:lpstr>
      <vt:lpstr>PowerPoint Presentation</vt:lpstr>
      <vt:lpstr>   Office of Economic Development</vt:lpstr>
      <vt:lpstr>Grow NCC Fund </vt:lpstr>
      <vt:lpstr>      Small Business Initiatives</vt:lpstr>
      <vt:lpstr>Small Business Initiatives (cont’d) </vt:lpstr>
      <vt:lpstr>Ways to Learn About Bid Opportunities</vt:lpstr>
      <vt:lpstr>The Bid Process</vt:lpstr>
      <vt:lpstr>Responsible Bidder</vt:lpstr>
      <vt:lpstr>Future Procurement Bid Opportunities</vt:lpstr>
      <vt:lpstr>Construction Opportunities </vt:lpstr>
      <vt:lpstr> Contact Information Procurement and Small Business Enterprise Office   </vt:lpstr>
      <vt:lpstr> Contact Information PUBLIC WORKS DEPARTMENT   </vt:lpstr>
      <vt:lpstr>PowerPoint Presentation</vt:lpstr>
    </vt:vector>
  </TitlesOfParts>
  <Company>New Castle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Contractor Responsibility Certification (CRC):</dc:title>
  <dc:creator>Rosen, Matthew</dc:creator>
  <cp:lastModifiedBy>John L Banks</cp:lastModifiedBy>
  <cp:revision>633</cp:revision>
  <cp:lastPrinted>2024-03-19T19:01:21Z</cp:lastPrinted>
  <dcterms:created xsi:type="dcterms:W3CDTF">2017-02-14T18:13:47Z</dcterms:created>
  <dcterms:modified xsi:type="dcterms:W3CDTF">2024-04-15T14:07:16Z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0x010100F27C2582AB5D534E8DE0BE1B1E63DF98</vt:lpwstr>
  </property>
  <property fmtid="{D5CDD505-2E9C-101B-9397-08002B2CF9AE}" pid="3" name="MediaServiceImageTags">
    <vt:lpwstr/>
  </property>
</Properties>
</file>