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75" r:id="rId5"/>
  </p:sldMasterIdLst>
  <p:notesMasterIdLst>
    <p:notesMasterId r:id="rId18"/>
  </p:notesMasterIdLst>
  <p:sldIdLst>
    <p:sldId id="257" r:id="rId6"/>
    <p:sldId id="276" r:id="rId7"/>
    <p:sldId id="262" r:id="rId8"/>
    <p:sldId id="263" r:id="rId9"/>
    <p:sldId id="273" r:id="rId10"/>
    <p:sldId id="264" r:id="rId11"/>
    <p:sldId id="265" r:id="rId12"/>
    <p:sldId id="267" r:id="rId13"/>
    <p:sldId id="268" r:id="rId14"/>
    <p:sldId id="269" r:id="rId15"/>
    <p:sldId id="279"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Fleishner" initials="JF" lastIdx="1" clrIdx="0">
    <p:extLst>
      <p:ext uri="{19B8F6BF-5375-455C-9EA6-DF929625EA0E}">
        <p15:presenceInfo xmlns:p15="http://schemas.microsoft.com/office/powerpoint/2012/main" userId="S::JFleishner@emsdc.org::a9a12ad6-5688-4aa2-bcfb-ad395e621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A8145-F56C-4E94-ACD2-D3CE50B785C9}" v="6" dt="2024-03-11T21:41:30.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12T11:34:37.087" idx="1">
    <p:pos x="7720" y="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30136-B527-4917-8912-2D926278E49D}" type="datetimeFigureOut">
              <a:rPr lang="en-US" smtClean="0"/>
              <a:t>4/19/24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1DCFE-2DA2-41F5-B73B-404F3E323BEF}" type="slidenum">
              <a:rPr lang="en-US" smtClean="0"/>
              <a:t>‹#›</a:t>
            </a:fld>
            <a:endParaRPr lang="en-US"/>
          </a:p>
        </p:txBody>
      </p:sp>
    </p:spTree>
    <p:extLst>
      <p:ext uri="{BB962C8B-B14F-4D97-AF65-F5344CB8AC3E}">
        <p14:creationId xmlns:p14="http://schemas.microsoft.com/office/powerpoint/2010/main" val="787506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c1b902607f_0_1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2" name="Google Shape;62;g2c1b902607f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4/19/24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993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829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410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6299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391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482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294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46691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713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813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499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laceholder (1) 1">
  <p:cSld name="Placeholder (1) 1">
    <p:bg>
      <p:bgPr>
        <a:solidFill>
          <a:srgbClr val="222328"/>
        </a:solidFill>
        <a:effectLst/>
      </p:bgPr>
    </p:bg>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26492" y="-29072"/>
            <a:ext cx="12244800" cy="6916400"/>
          </a:xfrm>
          <a:prstGeom prst="rect">
            <a:avLst/>
          </a:prstGeom>
          <a:noFill/>
          <a:ln>
            <a:noFill/>
          </a:ln>
        </p:spPr>
      </p:sp>
    </p:spTree>
    <p:extLst>
      <p:ext uri="{BB962C8B-B14F-4D97-AF65-F5344CB8AC3E}">
        <p14:creationId xmlns:p14="http://schemas.microsoft.com/office/powerpoint/2010/main" val="3731519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laceholder (1)">
  <p:cSld name="Placeholder (1)">
    <p:bg>
      <p:bgPr>
        <a:solidFill>
          <a:srgbClr val="222328"/>
        </a:solidFill>
        <a:effectLst/>
      </p:bgPr>
    </p:bg>
    <p:spTree>
      <p:nvGrpSpPr>
        <p:cNvPr id="1" name="Shape 52"/>
        <p:cNvGrpSpPr/>
        <p:nvPr/>
      </p:nvGrpSpPr>
      <p:grpSpPr>
        <a:xfrm>
          <a:off x="0" y="0"/>
          <a:ext cx="0" cy="0"/>
          <a:chOff x="0" y="0"/>
          <a:chExt cx="0" cy="0"/>
        </a:xfrm>
      </p:grpSpPr>
      <p:sp>
        <p:nvSpPr>
          <p:cNvPr id="53" name="Google Shape;53;p14"/>
          <p:cNvSpPr>
            <a:spLocks noGrp="1"/>
          </p:cNvSpPr>
          <p:nvPr>
            <p:ph type="pic" idx="2"/>
          </p:nvPr>
        </p:nvSpPr>
        <p:spPr>
          <a:xfrm>
            <a:off x="-26492" y="-29072"/>
            <a:ext cx="12244800" cy="6916400"/>
          </a:xfrm>
          <a:prstGeom prst="rect">
            <a:avLst/>
          </a:prstGeom>
          <a:noFill/>
          <a:ln>
            <a:noFill/>
          </a:ln>
        </p:spPr>
      </p:sp>
    </p:spTree>
    <p:extLst>
      <p:ext uri="{BB962C8B-B14F-4D97-AF65-F5344CB8AC3E}">
        <p14:creationId xmlns:p14="http://schemas.microsoft.com/office/powerpoint/2010/main" val="4211045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allery Placeholder">
  <p:cSld name="Gallery Placeholder">
    <p:bg>
      <p:bgPr>
        <a:solidFill>
          <a:srgbClr val="222328"/>
        </a:solidFill>
        <a:effectLst/>
      </p:bgPr>
    </p:bg>
    <p:spTree>
      <p:nvGrpSpPr>
        <p:cNvPr id="1" name="Shape 54"/>
        <p:cNvGrpSpPr/>
        <p:nvPr/>
      </p:nvGrpSpPr>
      <p:grpSpPr>
        <a:xfrm>
          <a:off x="0" y="0"/>
          <a:ext cx="0" cy="0"/>
          <a:chOff x="0" y="0"/>
          <a:chExt cx="0" cy="0"/>
        </a:xfrm>
      </p:grpSpPr>
      <p:sp>
        <p:nvSpPr>
          <p:cNvPr id="55" name="Google Shape;55;p15"/>
          <p:cNvSpPr>
            <a:spLocks noGrp="1"/>
          </p:cNvSpPr>
          <p:nvPr>
            <p:ph type="pic" idx="2"/>
          </p:nvPr>
        </p:nvSpPr>
        <p:spPr>
          <a:xfrm>
            <a:off x="-34420" y="-20149"/>
            <a:ext cx="12260800" cy="6898400"/>
          </a:xfrm>
          <a:prstGeom prst="rect">
            <a:avLst/>
          </a:prstGeom>
          <a:noFill/>
          <a:ln>
            <a:noFill/>
          </a:ln>
        </p:spPr>
      </p:sp>
      <p:sp>
        <p:nvSpPr>
          <p:cNvPr id="56" name="Google Shape;56;p15"/>
          <p:cNvSpPr txBox="1">
            <a:spLocks noGrp="1"/>
          </p:cNvSpPr>
          <p:nvPr>
            <p:ph type="body" idx="1"/>
          </p:nvPr>
        </p:nvSpPr>
        <p:spPr>
          <a:xfrm>
            <a:off x="2182123" y="4217403"/>
            <a:ext cx="4059200" cy="941600"/>
          </a:xfrm>
          <a:prstGeom prst="rect">
            <a:avLst/>
          </a:prstGeom>
          <a:noFill/>
          <a:ln>
            <a:noFill/>
          </a:ln>
        </p:spPr>
        <p:txBody>
          <a:bodyPr spcFirstLastPara="1" wrap="square" lIns="19050" tIns="19050" rIns="19050" bIns="19050" anchor="t" anchorCtr="0">
            <a:noAutofit/>
          </a:bodyPr>
          <a:lstStyle>
            <a:lvl1pPr marL="609585" lvl="0" indent="-304792" algn="l" rtl="0">
              <a:lnSpc>
                <a:spcPct val="170000"/>
              </a:lnSpc>
              <a:spcBef>
                <a:spcPts val="0"/>
              </a:spcBef>
              <a:spcAft>
                <a:spcPts val="0"/>
              </a:spcAft>
              <a:buClr>
                <a:srgbClr val="FFFFFF"/>
              </a:buClr>
              <a:buSzPts val="700"/>
              <a:buFont typeface="Open Sans"/>
              <a:buNone/>
              <a:defRPr sz="933" b="0" i="0">
                <a:solidFill>
                  <a:srgbClr val="FFFFFF"/>
                </a:solidFill>
                <a:latin typeface="Open Sans"/>
                <a:ea typeface="Open Sans"/>
                <a:cs typeface="Open Sans"/>
                <a:sym typeface="Open Sans"/>
              </a:defRPr>
            </a:lvl1pPr>
            <a:lvl2pPr marL="1219170" lvl="1" indent="-304792" algn="l" rtl="0">
              <a:lnSpc>
                <a:spcPct val="170000"/>
              </a:lnSpc>
              <a:spcBef>
                <a:spcPts val="0"/>
              </a:spcBef>
              <a:spcAft>
                <a:spcPts val="0"/>
              </a:spcAft>
              <a:buClr>
                <a:srgbClr val="FFFFFF"/>
              </a:buClr>
              <a:buSzPts val="700"/>
              <a:buFont typeface="Open Sans"/>
              <a:buNone/>
              <a:defRPr sz="933" b="0" i="0">
                <a:solidFill>
                  <a:srgbClr val="FFFFFF"/>
                </a:solidFill>
                <a:latin typeface="Open Sans"/>
                <a:ea typeface="Open Sans"/>
                <a:cs typeface="Open Sans"/>
                <a:sym typeface="Open Sans"/>
              </a:defRPr>
            </a:lvl2pPr>
            <a:lvl3pPr marL="1828754" lvl="2" indent="-304792" algn="l" rtl="0">
              <a:lnSpc>
                <a:spcPct val="170000"/>
              </a:lnSpc>
              <a:spcBef>
                <a:spcPts val="0"/>
              </a:spcBef>
              <a:spcAft>
                <a:spcPts val="0"/>
              </a:spcAft>
              <a:buClr>
                <a:srgbClr val="FFFFFF"/>
              </a:buClr>
              <a:buSzPts val="700"/>
              <a:buFont typeface="Open Sans"/>
              <a:buNone/>
              <a:defRPr sz="933" b="0" i="0">
                <a:solidFill>
                  <a:srgbClr val="FFFFFF"/>
                </a:solidFill>
                <a:latin typeface="Open Sans"/>
                <a:ea typeface="Open Sans"/>
                <a:cs typeface="Open Sans"/>
                <a:sym typeface="Open Sans"/>
              </a:defRPr>
            </a:lvl3pPr>
            <a:lvl4pPr marL="2438339" lvl="3" indent="-304792" algn="l" rtl="0">
              <a:lnSpc>
                <a:spcPct val="170000"/>
              </a:lnSpc>
              <a:spcBef>
                <a:spcPts val="0"/>
              </a:spcBef>
              <a:spcAft>
                <a:spcPts val="0"/>
              </a:spcAft>
              <a:buClr>
                <a:srgbClr val="FFFFFF"/>
              </a:buClr>
              <a:buSzPts val="700"/>
              <a:buFont typeface="Open Sans"/>
              <a:buNone/>
              <a:defRPr sz="933" b="0" i="0">
                <a:solidFill>
                  <a:srgbClr val="FFFFFF"/>
                </a:solidFill>
                <a:latin typeface="Open Sans"/>
                <a:ea typeface="Open Sans"/>
                <a:cs typeface="Open Sans"/>
                <a:sym typeface="Open Sans"/>
              </a:defRPr>
            </a:lvl4pPr>
            <a:lvl5pPr marL="3047924" lvl="4" indent="-304792" algn="l" rtl="0">
              <a:lnSpc>
                <a:spcPct val="170000"/>
              </a:lnSpc>
              <a:spcBef>
                <a:spcPts val="0"/>
              </a:spcBef>
              <a:spcAft>
                <a:spcPts val="0"/>
              </a:spcAft>
              <a:buClr>
                <a:srgbClr val="FFFFFF"/>
              </a:buClr>
              <a:buSzPts val="700"/>
              <a:buFont typeface="Open Sans"/>
              <a:buNone/>
              <a:defRPr sz="933" b="0" i="0">
                <a:solidFill>
                  <a:srgbClr val="FFFFFF"/>
                </a:solidFill>
                <a:latin typeface="Open Sans"/>
                <a:ea typeface="Open Sans"/>
                <a:cs typeface="Open Sans"/>
                <a:sym typeface="Open Sans"/>
              </a:defRPr>
            </a:lvl5pPr>
            <a:lvl6pPr marL="3657509" lvl="5" indent="-347125" algn="l" rtl="0">
              <a:lnSpc>
                <a:spcPct val="100000"/>
              </a:lnSpc>
              <a:spcBef>
                <a:spcPts val="2667"/>
              </a:spcBef>
              <a:spcAft>
                <a:spcPts val="0"/>
              </a:spcAft>
              <a:buClr>
                <a:srgbClr val="000000"/>
              </a:buClr>
              <a:buSzPts val="500"/>
              <a:buChar char="•"/>
              <a:defRPr/>
            </a:lvl6pPr>
            <a:lvl7pPr marL="4267093" lvl="6" indent="-347125" algn="l" rtl="0">
              <a:lnSpc>
                <a:spcPct val="100000"/>
              </a:lnSpc>
              <a:spcBef>
                <a:spcPts val="2667"/>
              </a:spcBef>
              <a:spcAft>
                <a:spcPts val="0"/>
              </a:spcAft>
              <a:buClr>
                <a:srgbClr val="000000"/>
              </a:buClr>
              <a:buSzPts val="500"/>
              <a:buChar char="•"/>
              <a:defRPr/>
            </a:lvl7pPr>
            <a:lvl8pPr marL="4876678" lvl="7" indent="-347125" algn="l" rtl="0">
              <a:lnSpc>
                <a:spcPct val="100000"/>
              </a:lnSpc>
              <a:spcBef>
                <a:spcPts val="2667"/>
              </a:spcBef>
              <a:spcAft>
                <a:spcPts val="0"/>
              </a:spcAft>
              <a:buClr>
                <a:srgbClr val="000000"/>
              </a:buClr>
              <a:buSzPts val="500"/>
              <a:buChar char="•"/>
              <a:defRPr/>
            </a:lvl8pPr>
            <a:lvl9pPr marL="5486263" lvl="8" indent="-347125" algn="l" rtl="0">
              <a:lnSpc>
                <a:spcPct val="100000"/>
              </a:lnSpc>
              <a:spcBef>
                <a:spcPts val="2667"/>
              </a:spcBef>
              <a:spcAft>
                <a:spcPts val="0"/>
              </a:spcAft>
              <a:buClr>
                <a:srgbClr val="000000"/>
              </a:buClr>
              <a:buSzPts val="500"/>
              <a:buChar char="•"/>
              <a:defRPr/>
            </a:lvl9pPr>
          </a:lstStyle>
          <a:p>
            <a:endParaRPr/>
          </a:p>
        </p:txBody>
      </p:sp>
      <p:sp>
        <p:nvSpPr>
          <p:cNvPr id="57" name="Google Shape;57;p15"/>
          <p:cNvSpPr txBox="1">
            <a:spLocks noGrp="1"/>
          </p:cNvSpPr>
          <p:nvPr>
            <p:ph type="title"/>
          </p:nvPr>
        </p:nvSpPr>
        <p:spPr>
          <a:xfrm>
            <a:off x="2182293" y="1698892"/>
            <a:ext cx="2786800" cy="1353600"/>
          </a:xfrm>
          <a:prstGeom prst="rect">
            <a:avLst/>
          </a:prstGeom>
          <a:noFill/>
          <a:ln>
            <a:noFill/>
          </a:ln>
        </p:spPr>
        <p:txBody>
          <a:bodyPr spcFirstLastPara="1" wrap="square" lIns="19050" tIns="19050" rIns="19050" bIns="19050" anchor="t" anchorCtr="0">
            <a:normAutofit/>
          </a:bodyPr>
          <a:lstStyle>
            <a:lvl1pPr lvl="0" algn="l" rtl="0">
              <a:lnSpc>
                <a:spcPct val="90000"/>
              </a:lnSpc>
              <a:spcBef>
                <a:spcPts val="0"/>
              </a:spcBef>
              <a:spcAft>
                <a:spcPts val="0"/>
              </a:spcAft>
              <a:buClr>
                <a:srgbClr val="FFFFFF"/>
              </a:buClr>
              <a:buSzPts val="3400"/>
              <a:buFont typeface="Open Sans"/>
              <a:buNone/>
              <a:defRPr sz="4533" b="1" i="0">
                <a:solidFill>
                  <a:srgbClr val="FFFFFF"/>
                </a:solidFill>
                <a:latin typeface="Open Sans"/>
                <a:ea typeface="Open Sans"/>
                <a:cs typeface="Open Sans"/>
                <a:sym typeface="Open Sans"/>
              </a:defRPr>
            </a:lvl1pPr>
            <a:lvl2pPr lvl="1" algn="ctr" rtl="0">
              <a:lnSpc>
                <a:spcPct val="100000"/>
              </a:lnSpc>
              <a:spcBef>
                <a:spcPts val="0"/>
              </a:spcBef>
              <a:spcAft>
                <a:spcPts val="0"/>
              </a:spcAft>
              <a:buClr>
                <a:srgbClr val="000000"/>
              </a:buClr>
              <a:buSzPts val="700"/>
              <a:buNone/>
              <a:defRPr/>
            </a:lvl2pPr>
            <a:lvl3pPr lvl="2" algn="ctr" rtl="0">
              <a:lnSpc>
                <a:spcPct val="100000"/>
              </a:lnSpc>
              <a:spcBef>
                <a:spcPts val="0"/>
              </a:spcBef>
              <a:spcAft>
                <a:spcPts val="0"/>
              </a:spcAft>
              <a:buClr>
                <a:srgbClr val="000000"/>
              </a:buClr>
              <a:buSzPts val="700"/>
              <a:buNone/>
              <a:defRPr/>
            </a:lvl3pPr>
            <a:lvl4pPr lvl="3" algn="ctr" rtl="0">
              <a:lnSpc>
                <a:spcPct val="100000"/>
              </a:lnSpc>
              <a:spcBef>
                <a:spcPts val="0"/>
              </a:spcBef>
              <a:spcAft>
                <a:spcPts val="0"/>
              </a:spcAft>
              <a:buClr>
                <a:srgbClr val="000000"/>
              </a:buClr>
              <a:buSzPts val="700"/>
              <a:buNone/>
              <a:defRPr/>
            </a:lvl4pPr>
            <a:lvl5pPr lvl="4" algn="ctr" rtl="0">
              <a:lnSpc>
                <a:spcPct val="100000"/>
              </a:lnSpc>
              <a:spcBef>
                <a:spcPts val="0"/>
              </a:spcBef>
              <a:spcAft>
                <a:spcPts val="0"/>
              </a:spcAft>
              <a:buClr>
                <a:srgbClr val="000000"/>
              </a:buClr>
              <a:buSzPts val="700"/>
              <a:buNone/>
              <a:defRPr/>
            </a:lvl5pPr>
            <a:lvl6pPr lvl="5" algn="ctr" rtl="0">
              <a:lnSpc>
                <a:spcPct val="100000"/>
              </a:lnSpc>
              <a:spcBef>
                <a:spcPts val="0"/>
              </a:spcBef>
              <a:spcAft>
                <a:spcPts val="0"/>
              </a:spcAft>
              <a:buClr>
                <a:srgbClr val="000000"/>
              </a:buClr>
              <a:buSzPts val="700"/>
              <a:buNone/>
              <a:defRPr/>
            </a:lvl6pPr>
            <a:lvl7pPr lvl="6" algn="ctr" rtl="0">
              <a:lnSpc>
                <a:spcPct val="100000"/>
              </a:lnSpc>
              <a:spcBef>
                <a:spcPts val="0"/>
              </a:spcBef>
              <a:spcAft>
                <a:spcPts val="0"/>
              </a:spcAft>
              <a:buClr>
                <a:srgbClr val="000000"/>
              </a:buClr>
              <a:buSzPts val="700"/>
              <a:buNone/>
              <a:defRPr/>
            </a:lvl7pPr>
            <a:lvl8pPr lvl="7" algn="ctr" rtl="0">
              <a:lnSpc>
                <a:spcPct val="100000"/>
              </a:lnSpc>
              <a:spcBef>
                <a:spcPts val="0"/>
              </a:spcBef>
              <a:spcAft>
                <a:spcPts val="0"/>
              </a:spcAft>
              <a:buClr>
                <a:srgbClr val="000000"/>
              </a:buClr>
              <a:buSzPts val="700"/>
              <a:buNone/>
              <a:defRPr/>
            </a:lvl8pPr>
            <a:lvl9pPr lvl="8" algn="ctr" rtl="0">
              <a:lnSpc>
                <a:spcPct val="100000"/>
              </a:lnSpc>
              <a:spcBef>
                <a:spcPts val="0"/>
              </a:spcBef>
              <a:spcAft>
                <a:spcPts val="0"/>
              </a:spcAft>
              <a:buClr>
                <a:srgbClr val="000000"/>
              </a:buClr>
              <a:buSzPts val="700"/>
              <a:buNone/>
              <a:defRPr/>
            </a:lvl9pPr>
          </a:lstStyle>
          <a:p>
            <a:endParaRPr/>
          </a:p>
        </p:txBody>
      </p:sp>
    </p:spTree>
    <p:extLst>
      <p:ext uri="{BB962C8B-B14F-4D97-AF65-F5344CB8AC3E}">
        <p14:creationId xmlns:p14="http://schemas.microsoft.com/office/powerpoint/2010/main" val="336420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laceholder (1) 2">
  <p:cSld name="Placeholder (1) 2">
    <p:bg>
      <p:bgPr>
        <a:solidFill>
          <a:srgbClr val="222328"/>
        </a:solidFill>
        <a:effectLst/>
      </p:bgPr>
    </p:bg>
    <p:spTree>
      <p:nvGrpSpPr>
        <p:cNvPr id="1" name="Shape 58"/>
        <p:cNvGrpSpPr/>
        <p:nvPr/>
      </p:nvGrpSpPr>
      <p:grpSpPr>
        <a:xfrm>
          <a:off x="0" y="0"/>
          <a:ext cx="0" cy="0"/>
          <a:chOff x="0" y="0"/>
          <a:chExt cx="0" cy="0"/>
        </a:xfrm>
      </p:grpSpPr>
      <p:sp>
        <p:nvSpPr>
          <p:cNvPr id="59" name="Google Shape;59;p16"/>
          <p:cNvSpPr>
            <a:spLocks noGrp="1"/>
          </p:cNvSpPr>
          <p:nvPr>
            <p:ph type="pic" idx="2"/>
          </p:nvPr>
        </p:nvSpPr>
        <p:spPr>
          <a:xfrm>
            <a:off x="-26492" y="-29072"/>
            <a:ext cx="12244800" cy="6916400"/>
          </a:xfrm>
          <a:prstGeom prst="rect">
            <a:avLst/>
          </a:prstGeom>
          <a:noFill/>
          <a:ln>
            <a:noFill/>
          </a:ln>
        </p:spPr>
      </p:sp>
    </p:spTree>
    <p:extLst>
      <p:ext uri="{BB962C8B-B14F-4D97-AF65-F5344CB8AC3E}">
        <p14:creationId xmlns:p14="http://schemas.microsoft.com/office/powerpoint/2010/main" val="13577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4/19/24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4/19/24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4/19/24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4/19/24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transition spd="slow">
    <p:wipe/>
  </p:transition>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424898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hyperlink" Target="https://www.entrepreneursforever.org/campaign/million-bound"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entrepreneursforever.org/million-boun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Jfleishner@emsdc.or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msdc.or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idx="4294967295"/>
          </p:nvPr>
        </p:nvSpPr>
        <p:spPr>
          <a:xfrm>
            <a:off x="7416800" y="2355850"/>
            <a:ext cx="4775200" cy="1630363"/>
          </a:xfrm>
        </p:spPr>
        <p:txBody>
          <a:bodyPr>
            <a:normAutofit/>
          </a:bodyPr>
          <a:lstStyle/>
          <a:p>
            <a:r>
              <a:rPr lang="en-US" sz="1400" dirty="0">
                <a:solidFill>
                  <a:schemeClr val="tx1"/>
                </a:solidFill>
                <a:latin typeface="Times New Roman" panose="02020603050405020304" pitchFamily="18" charset="0"/>
                <a:cs typeface="Times New Roman" panose="02020603050405020304" pitchFamily="18" charset="0"/>
              </a:rPr>
              <a:t>National Minority Supplier development Council</a:t>
            </a:r>
            <a:br>
              <a:rPr lang="en-US" sz="1400"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4294967295"/>
          </p:nvPr>
        </p:nvSpPr>
        <p:spPr>
          <a:xfrm>
            <a:off x="7416800" y="3995738"/>
            <a:ext cx="4775200" cy="560387"/>
          </a:xfrm>
        </p:spPr>
        <p:txBody>
          <a:bodyPr>
            <a:normAutofit/>
          </a:bodyPr>
          <a:lstStyle/>
          <a:p>
            <a:pPr>
              <a:spcAft>
                <a:spcPts val="600"/>
              </a:spcAft>
            </a:pPr>
            <a:r>
              <a:rPr lang="en-US" dirty="0">
                <a:solidFill>
                  <a:schemeClr val="tx1"/>
                </a:solidFill>
              </a:rPr>
              <a:t>Certification Process</a:t>
            </a:r>
          </a:p>
        </p:txBody>
      </p:sp>
      <p:pic>
        <p:nvPicPr>
          <p:cNvPr id="5" name="Picture 4" descr="Graphical user interface, text&#10;&#10;Description automatically generated with medium confidence">
            <a:extLst>
              <a:ext uri="{FF2B5EF4-FFF2-40B4-BE49-F238E27FC236}">
                <a16:creationId xmlns:a16="http://schemas.microsoft.com/office/drawing/2014/main" id="{6E29192A-2B0F-4344-9557-79A30C5B9E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16448"/>
            <a:ext cx="12192000" cy="6879470"/>
          </a:xfrm>
          <a:prstGeom prst="rect">
            <a:avLst/>
          </a:prstGeom>
        </p:spPr>
      </p:pic>
      <p:sp>
        <p:nvSpPr>
          <p:cNvPr id="9" name="Rectangle 8">
            <a:extLst>
              <a:ext uri="{FF2B5EF4-FFF2-40B4-BE49-F238E27FC236}">
                <a16:creationId xmlns:a16="http://schemas.microsoft.com/office/drawing/2014/main" id="{DAC3E970-98CC-41CA-9CB6-3DBB522CC1F1}"/>
              </a:ext>
            </a:extLst>
          </p:cNvPr>
          <p:cNvSpPr/>
          <p:nvPr/>
        </p:nvSpPr>
        <p:spPr>
          <a:xfrm>
            <a:off x="168966" y="216448"/>
            <a:ext cx="3448878" cy="1977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2C8F7CAB-D651-4CE1-8F30-E12B4F2D5B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966" y="251441"/>
            <a:ext cx="2824922" cy="1883281"/>
          </a:xfrm>
          <a:prstGeom prst="rect">
            <a:avLst/>
          </a:prstGeom>
        </p:spPr>
      </p:pic>
      <p:pic>
        <p:nvPicPr>
          <p:cNvPr id="6" name="Picture 5" descr="A picture containing text, font, graphics, logo&#10;&#10;Description automatically generated">
            <a:extLst>
              <a:ext uri="{FF2B5EF4-FFF2-40B4-BE49-F238E27FC236}">
                <a16:creationId xmlns:a16="http://schemas.microsoft.com/office/drawing/2014/main" id="{5F523A3B-B41A-1F59-2C5C-585BD091373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8966" y="280923"/>
            <a:ext cx="2725420" cy="1913412"/>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5 Steps To Build A Powerful Editorial Calendar For Your Business">
            <a:extLst>
              <a:ext uri="{FF2B5EF4-FFF2-40B4-BE49-F238E27FC236}">
                <a16:creationId xmlns:a16="http://schemas.microsoft.com/office/drawing/2014/main" id="{FD317CBA-1BFC-4B99-BFF6-621B88905BF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594373-9718-439C-B463-AE98C7C99B44}"/>
              </a:ext>
            </a:extLst>
          </p:cNvPr>
          <p:cNvSpPr>
            <a:spLocks noGrp="1"/>
          </p:cNvSpPr>
          <p:nvPr>
            <p:ph type="title"/>
          </p:nvPr>
        </p:nvSpPr>
        <p:spPr>
          <a:xfrm>
            <a:off x="274320" y="274320"/>
            <a:ext cx="10058400" cy="656817"/>
          </a:xfrm>
        </p:spPr>
        <p:txBody>
          <a:bodyPr/>
          <a:lstStyle/>
          <a:p>
            <a:r>
              <a:rPr lang="en-US" dirty="0">
                <a:effectLst>
                  <a:outerShdw blurRad="50800" dist="38100" dir="2700000" algn="tl" rotWithShape="0">
                    <a:prstClr val="black">
                      <a:alpha val="40000"/>
                    </a:prstClr>
                  </a:outerShdw>
                </a:effectLst>
              </a:rPr>
              <a:t>Timeline</a:t>
            </a:r>
          </a:p>
        </p:txBody>
      </p:sp>
      <p:sp>
        <p:nvSpPr>
          <p:cNvPr id="3" name="Content Placeholder 2">
            <a:extLst>
              <a:ext uri="{FF2B5EF4-FFF2-40B4-BE49-F238E27FC236}">
                <a16:creationId xmlns:a16="http://schemas.microsoft.com/office/drawing/2014/main" id="{44A003A2-08D2-4662-9519-5BA52CF6A320}"/>
              </a:ext>
            </a:extLst>
          </p:cNvPr>
          <p:cNvSpPr>
            <a:spLocks noGrp="1"/>
          </p:cNvSpPr>
          <p:nvPr>
            <p:ph idx="1"/>
          </p:nvPr>
        </p:nvSpPr>
        <p:spPr>
          <a:xfrm>
            <a:off x="274320" y="1012258"/>
            <a:ext cx="6960669" cy="3849624"/>
          </a:xfrm>
        </p:spPr>
        <p:txBody>
          <a:bodyPr>
            <a:noAutofit/>
          </a:bodyPr>
          <a:lstStyle/>
          <a:p>
            <a:pPr>
              <a:buFont typeface="Arial" panose="020B0604020202020204" pitchFamily="34" charset="0"/>
              <a:buChar char="•"/>
            </a:pPr>
            <a:r>
              <a:rPr lang="en-US" sz="1800" dirty="0"/>
              <a:t>The process of certification on average takes 60 to 90 days.</a:t>
            </a:r>
          </a:p>
          <a:p>
            <a:pPr>
              <a:buFont typeface="Arial" panose="020B0604020202020204" pitchFamily="34" charset="0"/>
              <a:buChar char="•"/>
            </a:pPr>
            <a:r>
              <a:rPr lang="en-US" sz="1800" dirty="0"/>
              <a:t>The decision of certification is made by the EMSDC Certification Committee.</a:t>
            </a:r>
          </a:p>
          <a:p>
            <a:pPr>
              <a:buFont typeface="Arial" panose="020B0604020202020204" pitchFamily="34" charset="0"/>
              <a:buChar char="•"/>
            </a:pPr>
            <a:r>
              <a:rPr lang="en-US" sz="1800" dirty="0"/>
              <a:t>The Committee is made up of Supplier Diversity Professionals from our corporate membership base.</a:t>
            </a:r>
          </a:p>
          <a:p>
            <a:pPr>
              <a:buFont typeface="Arial" panose="020B0604020202020204" pitchFamily="34" charset="0"/>
              <a:buChar char="•"/>
            </a:pPr>
            <a:r>
              <a:rPr lang="en-US" sz="1800" dirty="0"/>
              <a:t>The Committee meets the last Thursday of the month except for October, November and December when the meeting dates are adjusted to not conflict with the NMSDC’s National Conference and year end holidays.</a:t>
            </a:r>
          </a:p>
          <a:p>
            <a:pPr>
              <a:buFont typeface="Arial" panose="020B0604020202020204" pitchFamily="34" charset="0"/>
              <a:buChar char="•"/>
            </a:pPr>
            <a:r>
              <a:rPr lang="en-US" sz="1800" dirty="0"/>
              <a:t>After committee vote and approval from the            EMSDC’s Executive Committee, a certificate,         welcome packet and an invite to a new                           MBE orientation will be emailed to you.</a:t>
            </a:r>
          </a:p>
          <a:p>
            <a:pPr>
              <a:buFont typeface="Arial" panose="020B0604020202020204" pitchFamily="34" charset="0"/>
              <a:buChar char="•"/>
            </a:pPr>
            <a:r>
              <a:rPr lang="en-US" sz="1800" dirty="0"/>
              <a:t>If your application is denied, you will be given the opportunity to file an appeal.</a:t>
            </a:r>
          </a:p>
        </p:txBody>
      </p:sp>
    </p:spTree>
    <p:extLst>
      <p:ext uri="{BB962C8B-B14F-4D97-AF65-F5344CB8AC3E}">
        <p14:creationId xmlns:p14="http://schemas.microsoft.com/office/powerpoint/2010/main" val="26643371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3"/>
        <p:cNvGrpSpPr/>
        <p:nvPr/>
      </p:nvGrpSpPr>
      <p:grpSpPr>
        <a:xfrm>
          <a:off x="0" y="0"/>
          <a:ext cx="0" cy="0"/>
          <a:chOff x="0" y="0"/>
          <a:chExt cx="0" cy="0"/>
        </a:xfrm>
      </p:grpSpPr>
      <p:sp>
        <p:nvSpPr>
          <p:cNvPr id="64" name="Google Shape;64;p17"/>
          <p:cNvSpPr/>
          <p:nvPr/>
        </p:nvSpPr>
        <p:spPr>
          <a:xfrm>
            <a:off x="-154000" y="0"/>
            <a:ext cx="297600" cy="3583200"/>
          </a:xfrm>
          <a:prstGeom prst="rect">
            <a:avLst/>
          </a:prstGeom>
          <a:solidFill>
            <a:srgbClr val="7B2B86"/>
          </a:solidFill>
          <a:ln w="9525" cap="flat" cmpd="sng">
            <a:solidFill>
              <a:schemeClr val="dk2"/>
            </a:solidFill>
            <a:prstDash val="solid"/>
            <a:round/>
            <a:headEnd type="none" w="sm" len="sm"/>
            <a:tailEnd type="none" w="sm" len="sm"/>
          </a:ln>
        </p:spPr>
        <p:txBody>
          <a:bodyPr spcFirstLastPara="1" wrap="square" lIns="45700" tIns="45700" rIns="45700" bIns="457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65;p17"/>
          <p:cNvSpPr/>
          <p:nvPr/>
        </p:nvSpPr>
        <p:spPr>
          <a:xfrm>
            <a:off x="-154000" y="3555163"/>
            <a:ext cx="297600" cy="3583200"/>
          </a:xfrm>
          <a:prstGeom prst="rect">
            <a:avLst/>
          </a:prstGeom>
          <a:solidFill>
            <a:srgbClr val="7B2A86"/>
          </a:solidFill>
          <a:ln>
            <a:noFill/>
          </a:ln>
        </p:spPr>
        <p:txBody>
          <a:bodyPr spcFirstLastPara="1" wrap="square" lIns="45700" tIns="45700" rIns="45700" bIns="457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6" name="Google Shape;66;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00992" y="6401651"/>
            <a:ext cx="590011" cy="275363"/>
          </a:xfrm>
          <a:prstGeom prst="rect">
            <a:avLst/>
          </a:prstGeom>
          <a:noFill/>
          <a:ln>
            <a:noFill/>
          </a:ln>
        </p:spPr>
      </p:pic>
      <p:pic>
        <p:nvPicPr>
          <p:cNvPr id="67" name="Google Shape;67;p1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448534" y="589767"/>
            <a:ext cx="3682433" cy="1537367"/>
          </a:xfrm>
          <a:prstGeom prst="rect">
            <a:avLst/>
          </a:prstGeom>
          <a:noFill/>
          <a:ln>
            <a:noFill/>
          </a:ln>
        </p:spPr>
      </p:pic>
      <p:pic>
        <p:nvPicPr>
          <p:cNvPr id="68" name="Google Shape;68;p1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20134" y="1939849"/>
            <a:ext cx="5550567" cy="4328368"/>
          </a:xfrm>
          <a:prstGeom prst="rect">
            <a:avLst/>
          </a:prstGeom>
          <a:noFill/>
          <a:ln>
            <a:noFill/>
          </a:ln>
        </p:spPr>
      </p:pic>
      <p:sp>
        <p:nvSpPr>
          <p:cNvPr id="69" name="Google Shape;69;p17"/>
          <p:cNvSpPr txBox="1"/>
          <p:nvPr/>
        </p:nvSpPr>
        <p:spPr>
          <a:xfrm>
            <a:off x="6509300" y="589751"/>
            <a:ext cx="4848400" cy="227808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467" kern="0">
                <a:solidFill>
                  <a:srgbClr val="FFFFFF"/>
                </a:solidFill>
                <a:latin typeface="Arial"/>
                <a:cs typeface="Arial"/>
                <a:sym typeface="Arial"/>
              </a:rPr>
              <a:t>Million Bound is a unique program designed specifically for small business owners to thrive in today's competitive landscape. Harness the power of peer groups to supercharge your business growth and personal development.</a:t>
            </a:r>
            <a:br>
              <a:rPr lang="en" sz="1467" kern="0">
                <a:solidFill>
                  <a:srgbClr val="FFFFFF"/>
                </a:solidFill>
                <a:latin typeface="Arial"/>
                <a:cs typeface="Arial"/>
                <a:sym typeface="Arial"/>
              </a:rPr>
            </a:br>
            <a:endParaRPr sz="1467" kern="0">
              <a:solidFill>
                <a:srgbClr val="FFFFFF"/>
              </a:solidFill>
              <a:latin typeface="Arial"/>
              <a:cs typeface="Arial"/>
              <a:sym typeface="Arial"/>
            </a:endParaRPr>
          </a:p>
          <a:p>
            <a:pPr defTabSz="1219170">
              <a:buClr>
                <a:srgbClr val="000000"/>
              </a:buClr>
              <a:buSzPts val="1100"/>
            </a:pPr>
            <a:r>
              <a:rPr lang="en" sz="1467" kern="0">
                <a:solidFill>
                  <a:srgbClr val="FFFFFF"/>
                </a:solidFill>
                <a:latin typeface="Arial"/>
                <a:cs typeface="Arial"/>
                <a:sym typeface="Arial"/>
              </a:rPr>
              <a:t>This program is powered by Entrepreneurs Forever a non-profit organization dedicated to supporting small business owners like yourself. </a:t>
            </a:r>
            <a:endParaRPr sz="1467" kern="0">
              <a:solidFill>
                <a:srgbClr val="FFFFFF"/>
              </a:solidFill>
              <a:latin typeface="Arial"/>
              <a:cs typeface="Arial"/>
              <a:sym typeface="Arial"/>
            </a:endParaRPr>
          </a:p>
        </p:txBody>
      </p:sp>
      <p:sp>
        <p:nvSpPr>
          <p:cNvPr id="70" name="Google Shape;70;p17"/>
          <p:cNvSpPr txBox="1"/>
          <p:nvPr/>
        </p:nvSpPr>
        <p:spPr>
          <a:xfrm>
            <a:off x="6468033" y="2920768"/>
            <a:ext cx="2644400" cy="2420879"/>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533" b="1" kern="0" dirty="0">
                <a:solidFill>
                  <a:srgbClr val="97CB71"/>
                </a:solidFill>
                <a:latin typeface="Arial"/>
                <a:cs typeface="Arial"/>
                <a:sym typeface="Arial"/>
              </a:rPr>
              <a:t>Learn more about this free* program today!</a:t>
            </a:r>
            <a:endParaRPr sz="2533" b="1" kern="0" dirty="0">
              <a:solidFill>
                <a:srgbClr val="97CB71"/>
              </a:solidFill>
              <a:latin typeface="Arial"/>
              <a:cs typeface="Arial"/>
              <a:sym typeface="Arial"/>
            </a:endParaRPr>
          </a:p>
          <a:p>
            <a:pPr defTabSz="1219170">
              <a:buClr>
                <a:srgbClr val="000000"/>
              </a:buClr>
            </a:pPr>
            <a:r>
              <a:rPr lang="en" sz="2533" b="1" u="sng" kern="0" dirty="0">
                <a:solidFill>
                  <a:srgbClr val="FFFFFF"/>
                </a:solidFill>
                <a:latin typeface="Arial"/>
                <a:cs typeface="Arial"/>
                <a:sym typeface="Arial"/>
                <a:hlinkClick r:id="rId7">
                  <a:extLst>
                    <a:ext uri="{A12FA001-AC4F-418D-AE19-62706E023703}">
                      <ahyp:hlinkClr xmlns:ahyp="http://schemas.microsoft.com/office/drawing/2018/hyperlinkcolor" val="tx"/>
                    </a:ext>
                  </a:extLst>
                </a:hlinkClick>
              </a:rPr>
              <a:t>Click here</a:t>
            </a:r>
            <a:r>
              <a:rPr lang="en" sz="2533" b="1" kern="0" dirty="0">
                <a:solidFill>
                  <a:srgbClr val="97CB71"/>
                </a:solidFill>
                <a:latin typeface="Arial"/>
                <a:cs typeface="Arial"/>
                <a:sym typeface="Arial"/>
              </a:rPr>
              <a:t> or scan the code </a:t>
            </a:r>
            <a:br>
              <a:rPr lang="en" sz="2533" b="1" kern="0" dirty="0">
                <a:solidFill>
                  <a:srgbClr val="97CB71"/>
                </a:solidFill>
                <a:latin typeface="Arial"/>
                <a:cs typeface="Arial"/>
                <a:sym typeface="Arial"/>
              </a:rPr>
            </a:br>
            <a:r>
              <a:rPr lang="en" sz="1467" kern="0" dirty="0">
                <a:solidFill>
                  <a:srgbClr val="FFFFFF"/>
                </a:solidFill>
                <a:latin typeface="Arial"/>
                <a:cs typeface="Arial"/>
                <a:sym typeface="Arial"/>
              </a:rPr>
              <a:t>*Limited seats available</a:t>
            </a:r>
            <a:endParaRPr sz="1867" kern="0" dirty="0">
              <a:solidFill>
                <a:srgbClr val="000000"/>
              </a:solidFill>
              <a:latin typeface="Arial"/>
              <a:cs typeface="Arial"/>
              <a:sym typeface="Arial"/>
            </a:endParaRPr>
          </a:p>
        </p:txBody>
      </p:sp>
      <p:grpSp>
        <p:nvGrpSpPr>
          <p:cNvPr id="71" name="Google Shape;71;p17"/>
          <p:cNvGrpSpPr/>
          <p:nvPr/>
        </p:nvGrpSpPr>
        <p:grpSpPr>
          <a:xfrm>
            <a:off x="9409767" y="3233951"/>
            <a:ext cx="1838000" cy="1795200"/>
            <a:chOff x="7229350" y="2571738"/>
            <a:chExt cx="1378500" cy="1346400"/>
          </a:xfrm>
        </p:grpSpPr>
        <p:sp>
          <p:nvSpPr>
            <p:cNvPr id="72" name="Google Shape;72;p17"/>
            <p:cNvSpPr/>
            <p:nvPr/>
          </p:nvSpPr>
          <p:spPr>
            <a:xfrm>
              <a:off x="7229350" y="2571738"/>
              <a:ext cx="1378500" cy="13464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pic>
          <p:nvPicPr>
            <p:cNvPr id="73" name="Google Shape;73;p17"/>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342087" y="2668437"/>
              <a:ext cx="1153025" cy="1153025"/>
            </a:xfrm>
            <a:prstGeom prst="rect">
              <a:avLst/>
            </a:prstGeom>
            <a:noFill/>
            <a:ln>
              <a:noFill/>
            </a:ln>
          </p:spPr>
        </p:pic>
      </p:grpSp>
      <p:sp>
        <p:nvSpPr>
          <p:cNvPr id="74" name="Google Shape;74;p17"/>
          <p:cNvSpPr txBox="1"/>
          <p:nvPr/>
        </p:nvSpPr>
        <p:spPr>
          <a:xfrm>
            <a:off x="6509300" y="5395367"/>
            <a:ext cx="4418000" cy="4719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467" b="1" u="sng" kern="0">
                <a:solidFill>
                  <a:srgbClr val="FFFFFF"/>
                </a:solidFill>
                <a:latin typeface="Arial"/>
                <a:cs typeface="Arial"/>
                <a:sym typeface="Arial"/>
                <a:hlinkClick r:id="rId9">
                  <a:extLst>
                    <a:ext uri="{A12FA001-AC4F-418D-AE19-62706E023703}">
                      <ahyp:hlinkClr xmlns:ahyp="http://schemas.microsoft.com/office/drawing/2018/hyperlinkcolor" val="tx"/>
                    </a:ext>
                  </a:extLst>
                </a:hlinkClick>
              </a:rPr>
              <a:t>www.entrepreneursforever.org/millionbound</a:t>
            </a:r>
            <a:endParaRPr sz="1867" b="1" kern="0">
              <a:solidFill>
                <a:srgbClr val="FFFFFF"/>
              </a:solidFill>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light, outdoor object&#10;&#10;Description automatically generated">
            <a:extLst>
              <a:ext uri="{FF2B5EF4-FFF2-40B4-BE49-F238E27FC236}">
                <a16:creationId xmlns:a16="http://schemas.microsoft.com/office/drawing/2014/main" id="{4A54E436-1F93-4066-B335-671F371669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69" y="0"/>
            <a:ext cx="12320337" cy="6858000"/>
          </a:xfrm>
          <a:prstGeom prst="rect">
            <a:avLst/>
          </a:prstGeom>
        </p:spPr>
      </p:pic>
      <p:sp>
        <p:nvSpPr>
          <p:cNvPr id="2" name="Title 1">
            <a:extLst>
              <a:ext uri="{FF2B5EF4-FFF2-40B4-BE49-F238E27FC236}">
                <a16:creationId xmlns:a16="http://schemas.microsoft.com/office/drawing/2014/main" id="{25594373-9718-439C-B463-AE98C7C99B44}"/>
              </a:ext>
            </a:extLst>
          </p:cNvPr>
          <p:cNvSpPr>
            <a:spLocks noGrp="1"/>
          </p:cNvSpPr>
          <p:nvPr>
            <p:ph type="title"/>
          </p:nvPr>
        </p:nvSpPr>
        <p:spPr>
          <a:xfrm>
            <a:off x="1137919" y="1330425"/>
            <a:ext cx="10058400" cy="2794535"/>
          </a:xfrm>
        </p:spPr>
        <p:txBody>
          <a:bodyPr>
            <a:noAutofit/>
          </a:bodyPr>
          <a:lstStyle/>
          <a:p>
            <a:pPr algn="ctr"/>
            <a:r>
              <a:rPr lang="en-US" sz="20000" b="1" dirty="0">
                <a:solidFill>
                  <a:schemeClr val="bg1"/>
                </a:solidFill>
                <a:effectLst>
                  <a:outerShdw blurRad="50800" dist="38100" dir="2700000" algn="tl" rotWithShape="0">
                    <a:prstClr val="black">
                      <a:alpha val="40000"/>
                    </a:prstClr>
                  </a:outerShdw>
                </a:effectLst>
              </a:rPr>
              <a:t>Q&amp;A</a:t>
            </a:r>
          </a:p>
        </p:txBody>
      </p:sp>
      <p:sp>
        <p:nvSpPr>
          <p:cNvPr id="5" name="TextBox 4">
            <a:extLst>
              <a:ext uri="{FF2B5EF4-FFF2-40B4-BE49-F238E27FC236}">
                <a16:creationId xmlns:a16="http://schemas.microsoft.com/office/drawing/2014/main" id="{F3C9FF55-1A6A-4402-AAAC-61F811E24E14}"/>
              </a:ext>
            </a:extLst>
          </p:cNvPr>
          <p:cNvSpPr txBox="1"/>
          <p:nvPr/>
        </p:nvSpPr>
        <p:spPr>
          <a:xfrm>
            <a:off x="1544319" y="4614595"/>
            <a:ext cx="9103359" cy="2092881"/>
          </a:xfrm>
          <a:prstGeom prst="rect">
            <a:avLst/>
          </a:prstGeom>
          <a:solidFill>
            <a:srgbClr val="000000">
              <a:alpha val="69804"/>
            </a:srgbClr>
          </a:solidFill>
        </p:spPr>
        <p:txBody>
          <a:bodyPr wrap="square">
            <a:spAutoFit/>
          </a:bodyPr>
          <a:lstStyle/>
          <a:p>
            <a:pPr algn="ctr"/>
            <a:r>
              <a:rPr lang="en-US" sz="2800" b="1" dirty="0">
                <a:solidFill>
                  <a:schemeClr val="bg1"/>
                </a:solidFill>
              </a:rPr>
              <a:t>Jan Fleishner</a:t>
            </a:r>
            <a:br>
              <a:rPr lang="en-US" sz="2800" b="1" dirty="0">
                <a:solidFill>
                  <a:schemeClr val="bg1"/>
                </a:solidFill>
              </a:rPr>
            </a:br>
            <a:r>
              <a:rPr lang="en-US" sz="2800" b="1" dirty="0">
                <a:solidFill>
                  <a:schemeClr val="bg1"/>
                </a:solidFill>
              </a:rPr>
              <a:t>Sr. Director Business Certification/MBE Services</a:t>
            </a:r>
          </a:p>
          <a:p>
            <a:pPr algn="ctr"/>
            <a:r>
              <a:rPr lang="en-US" sz="2800" b="1" dirty="0">
                <a:solidFill>
                  <a:schemeClr val="bg1"/>
                </a:solidFill>
                <a:hlinkClick r:id="rId3">
                  <a:extLst>
                    <a:ext uri="{A12FA001-AC4F-418D-AE19-62706E023703}">
                      <ahyp:hlinkClr xmlns:ahyp="http://schemas.microsoft.com/office/drawing/2018/hyperlinkcolor" val="tx"/>
                    </a:ext>
                  </a:extLst>
                </a:hlinkClick>
              </a:rPr>
              <a:t>Jfleishner@emsdc.org</a:t>
            </a:r>
            <a:endParaRPr lang="en-US" sz="2800" b="1" dirty="0">
              <a:solidFill>
                <a:schemeClr val="bg1"/>
              </a:solidFill>
            </a:endParaRPr>
          </a:p>
          <a:p>
            <a:pPr algn="ctr"/>
            <a:r>
              <a:rPr lang="en-US" sz="2800" b="1" dirty="0">
                <a:solidFill>
                  <a:schemeClr val="bg1"/>
                </a:solidFill>
              </a:rPr>
              <a:t>412-627-6957</a:t>
            </a:r>
          </a:p>
          <a:p>
            <a:endParaRPr lang="en-US" dirty="0"/>
          </a:p>
        </p:txBody>
      </p:sp>
    </p:spTree>
    <p:extLst>
      <p:ext uri="{BB962C8B-B14F-4D97-AF65-F5344CB8AC3E}">
        <p14:creationId xmlns:p14="http://schemas.microsoft.com/office/powerpoint/2010/main" val="279562774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AE61C3-76F6-4713-840B-5C087B37EF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43000"/>
            <a:ext cx="12192000" cy="9144000"/>
          </a:xfrm>
          <a:prstGeom prst="rect">
            <a:avLst/>
          </a:prstGeom>
        </p:spPr>
      </p:pic>
      <p:sp>
        <p:nvSpPr>
          <p:cNvPr id="5" name="Rectangle 1"/>
          <p:cNvSpPr>
            <a:spLocks noGrp="1" noChangeArrowheads="1"/>
          </p:cNvSpPr>
          <p:nvPr>
            <p:ph type="body" idx="4294967295"/>
          </p:nvPr>
        </p:nvSpPr>
        <p:spPr bwMode="auto">
          <a:xfrm>
            <a:off x="2338387" y="1031875"/>
            <a:ext cx="6663373" cy="4626523"/>
          </a:xfrm>
          <a:prstGeom prst="rect">
            <a:avLst/>
          </a:prstGeom>
          <a:solidFill>
            <a:srgbClr val="F8F8F8">
              <a:alpha val="89804"/>
            </a:srgbClr>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buNone/>
              <a:defRPr/>
            </a:pPr>
            <a:r>
              <a:rPr kumimoji="0" lang="en-US" sz="4000" b="0" i="0" u="none" strike="noStrike" kern="1200" cap="none" spc="0" normalizeH="0" baseline="0" noProof="0" dirty="0">
                <a:ln>
                  <a:noFill/>
                </a:ln>
                <a:solidFill>
                  <a:prstClr val="black">
                    <a:lumMod val="85000"/>
                    <a:lumOff val="15000"/>
                  </a:prstClr>
                </a:solidFill>
                <a:effectLst>
                  <a:outerShdw blurRad="50800" dist="38100" dir="2700000" algn="tl" rotWithShape="0">
                    <a:prstClr val="black">
                      <a:alpha val="40000"/>
                    </a:prstClr>
                  </a:outerShdw>
                </a:effectLst>
                <a:uLnTx/>
                <a:uFillTx/>
                <a:latin typeface="Century Gothic" panose="020F0302020204030204"/>
                <a:ea typeface="+mn-ea"/>
                <a:cs typeface="+mn-cs"/>
              </a:rPr>
              <a:t>Who we are</a:t>
            </a:r>
            <a:endParaRPr lang="en-US" dirty="0">
              <a:latin typeface="+mn-lt"/>
              <a:cs typeface="Calibri" panose="020F0502020204030204" pitchFamily="34" charset="0"/>
            </a:endParaRPr>
          </a:p>
          <a:p>
            <a:pPr marL="109728">
              <a:defRPr/>
            </a:pPr>
            <a:r>
              <a:rPr lang="en-US" dirty="0">
                <a:latin typeface="+mn-lt"/>
                <a:cs typeface="Calibri" panose="020F0502020204030204" pitchFamily="34" charset="0"/>
              </a:rPr>
              <a:t>The Eastern Minority Supplier Development Council is an affiliate of the National Minority Supplier Development Council. </a:t>
            </a:r>
          </a:p>
          <a:p>
            <a:pPr marL="109728">
              <a:defRPr/>
            </a:pPr>
            <a:endParaRPr lang="en-US" dirty="0">
              <a:latin typeface="+mn-lt"/>
              <a:cs typeface="Calibri" panose="020F0502020204030204" pitchFamily="34" charset="0"/>
            </a:endParaRPr>
          </a:p>
          <a:p>
            <a:pPr marL="109728">
              <a:defRPr/>
            </a:pPr>
            <a:r>
              <a:rPr lang="en-US" dirty="0">
                <a:latin typeface="+mn-lt"/>
                <a:cs typeface="Calibri" panose="020F0502020204030204" pitchFamily="34" charset="0"/>
              </a:rPr>
              <a:t>The Mission of the Eastern Minority Supplier Development Council is "advancing business opportunities by certifying and connecting minority business enterprises to corporations and buying entities." </a:t>
            </a:r>
          </a:p>
          <a:p>
            <a:pPr marL="109728">
              <a:defRPr/>
            </a:pPr>
            <a:endParaRPr lang="en-US" dirty="0">
              <a:latin typeface="+mn-lt"/>
              <a:cs typeface="Calibri" panose="020F0502020204030204" pitchFamily="34" charset="0"/>
            </a:endParaRPr>
          </a:p>
          <a:p>
            <a:pPr marL="109728">
              <a:defRPr/>
            </a:pPr>
            <a:r>
              <a:rPr lang="en-US" dirty="0">
                <a:latin typeface="+mn-lt"/>
                <a:cs typeface="Calibri" panose="020F0502020204030204" pitchFamily="34" charset="0"/>
              </a:rPr>
              <a:t>EMSDC supports certified minority enterprises within the Pennsylvania, southern New Jersey and Delaware business community. We serve as advocates for the economic well-being and growth of EMSDC-certified MBEs, while also providing a direct connection for corporations committed to purchasing products, services and solutions from certified MBEs.</a:t>
            </a:r>
            <a:endParaRPr lang="en-US" altLang="en-US" sz="4800" b="1" dirty="0">
              <a:latin typeface="+mn-lt"/>
              <a:cs typeface="Calibri" panose="020F0502020204030204" pitchFamily="34" charset="0"/>
            </a:endParaRPr>
          </a:p>
        </p:txBody>
      </p:sp>
    </p:spTree>
    <p:extLst>
      <p:ext uri="{BB962C8B-B14F-4D97-AF65-F5344CB8AC3E}">
        <p14:creationId xmlns:p14="http://schemas.microsoft.com/office/powerpoint/2010/main" val="27949396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8F0A-D01F-4DA7-A028-CBFDE64E304A}"/>
              </a:ext>
            </a:extLst>
          </p:cNvPr>
          <p:cNvSpPr>
            <a:spLocks noGrp="1"/>
          </p:cNvSpPr>
          <p:nvPr>
            <p:ph type="title"/>
          </p:nvPr>
        </p:nvSpPr>
        <p:spPr>
          <a:xfrm>
            <a:off x="274320" y="274320"/>
            <a:ext cx="5420737" cy="1351280"/>
          </a:xfrm>
        </p:spPr>
        <p:txBody>
          <a:bodyPr>
            <a:normAutofit/>
          </a:bodyPr>
          <a:lstStyle/>
          <a:p>
            <a:r>
              <a:rPr lang="en-US" dirty="0">
                <a:effectLst>
                  <a:outerShdw blurRad="50800" dist="38100" dir="2700000" algn="tl" rotWithShape="0">
                    <a:prstClr val="black">
                      <a:alpha val="40000"/>
                    </a:prstClr>
                  </a:outerShdw>
                </a:effectLst>
              </a:rPr>
              <a:t>Who is Eligible for </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Certification?</a:t>
            </a:r>
          </a:p>
        </p:txBody>
      </p:sp>
      <p:sp>
        <p:nvSpPr>
          <p:cNvPr id="3" name="Content Placeholder 2">
            <a:extLst>
              <a:ext uri="{FF2B5EF4-FFF2-40B4-BE49-F238E27FC236}">
                <a16:creationId xmlns:a16="http://schemas.microsoft.com/office/drawing/2014/main" id="{0EF7F8EC-BC62-4D05-9EC7-03A9868F75B9}"/>
              </a:ext>
            </a:extLst>
          </p:cNvPr>
          <p:cNvSpPr>
            <a:spLocks noGrp="1"/>
          </p:cNvSpPr>
          <p:nvPr>
            <p:ph idx="1"/>
          </p:nvPr>
        </p:nvSpPr>
        <p:spPr>
          <a:xfrm>
            <a:off x="152400" y="1747520"/>
            <a:ext cx="5420736" cy="5110480"/>
          </a:xfrm>
        </p:spPr>
        <p:txBody>
          <a:bodyPr>
            <a:noAutofit/>
          </a:bodyPr>
          <a:lstStyle/>
          <a:p>
            <a:pPr algn="l">
              <a:buFont typeface="Arial" panose="020B0604020202020204" pitchFamily="34" charset="0"/>
              <a:buChar char="•"/>
            </a:pPr>
            <a:r>
              <a:rPr lang="en-US" sz="1800" b="0" i="0" u="none" strike="noStrike" baseline="0" dirty="0"/>
              <a:t>An MBE is a for-profit enterprise, regardless of size, physically located in the United States or its trust territories, which is owned, operated, managed, controlled, and governed by an ethnic-minority group member or members.</a:t>
            </a:r>
          </a:p>
          <a:p>
            <a:pPr algn="l">
              <a:buFont typeface="Arial" panose="020B0604020202020204" pitchFamily="34" charset="0"/>
              <a:buChar char="•"/>
            </a:pPr>
            <a:r>
              <a:rPr lang="en-US" sz="1800" b="0" i="0" u="none" strike="noStrike" baseline="0" dirty="0"/>
              <a:t>Ethnic-minority group members must be U.S. citizens who are either:</a:t>
            </a:r>
          </a:p>
          <a:p>
            <a:pPr lvl="1">
              <a:buFont typeface="Arial" panose="020B0604020202020204" pitchFamily="34" charset="0"/>
              <a:buChar char="•"/>
            </a:pPr>
            <a:r>
              <a:rPr lang="en-US" sz="1800" b="0" i="0" u="none" strike="noStrike" baseline="0" dirty="0"/>
              <a:t>African-American/Black</a:t>
            </a:r>
          </a:p>
          <a:p>
            <a:pPr lvl="1">
              <a:buFont typeface="Arial" panose="020B0604020202020204" pitchFamily="34" charset="0"/>
              <a:buChar char="•"/>
            </a:pPr>
            <a:r>
              <a:rPr lang="en-US" sz="1800" b="0" i="0" u="none" strike="noStrike" baseline="0" dirty="0"/>
              <a:t>Hispanic/Latino-American</a:t>
            </a:r>
            <a:endParaRPr lang="en-US" sz="1800" dirty="0"/>
          </a:p>
          <a:p>
            <a:pPr lvl="1">
              <a:buFont typeface="Arial" panose="020B0604020202020204" pitchFamily="34" charset="0"/>
              <a:buChar char="•"/>
            </a:pPr>
            <a:r>
              <a:rPr lang="en-US" sz="1800" b="0" i="0" u="none" strike="noStrike" baseline="0" dirty="0"/>
              <a:t>Native American/Alaska Native</a:t>
            </a:r>
          </a:p>
          <a:p>
            <a:pPr lvl="1">
              <a:buFont typeface="Arial" panose="020B0604020202020204" pitchFamily="34" charset="0"/>
              <a:buChar char="•"/>
            </a:pPr>
            <a:r>
              <a:rPr lang="en-US" sz="1800" b="0" i="0" u="none" strike="noStrike" baseline="0" dirty="0"/>
              <a:t>Asian-Pacific American </a:t>
            </a:r>
          </a:p>
          <a:p>
            <a:pPr lvl="1">
              <a:buFont typeface="Arial" panose="020B0604020202020204" pitchFamily="34" charset="0"/>
              <a:buChar char="•"/>
            </a:pPr>
            <a:r>
              <a:rPr lang="en-US" sz="1800" b="0" i="0" u="none" strike="noStrike" baseline="0" dirty="0"/>
              <a:t>Asian Indian</a:t>
            </a:r>
          </a:p>
          <a:p>
            <a:pPr algn="l">
              <a:buFont typeface="Arial" panose="020B0604020202020204" pitchFamily="34" charset="0"/>
              <a:buChar char="•"/>
            </a:pPr>
            <a:r>
              <a:rPr lang="en-US" sz="1800" dirty="0"/>
              <a:t>T</a:t>
            </a:r>
            <a:r>
              <a:rPr lang="en-US" sz="1800" b="0" i="0" u="none" strike="noStrike" baseline="0" dirty="0"/>
              <a:t>he business must be least 51% owned by such individuals.</a:t>
            </a:r>
            <a:endParaRPr lang="en-US" sz="1800" dirty="0"/>
          </a:p>
        </p:txBody>
      </p:sp>
      <p:pic>
        <p:nvPicPr>
          <p:cNvPr id="7" name="Picture 6" descr="A picture containing person, building, clothing, suit&#10;&#10;Description automatically generated">
            <a:extLst>
              <a:ext uri="{FF2B5EF4-FFF2-40B4-BE49-F238E27FC236}">
                <a16:creationId xmlns:a16="http://schemas.microsoft.com/office/drawing/2014/main" id="{E7E1A91C-207F-42A0-A8E1-24F8F1C0F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5217" y="0"/>
            <a:ext cx="6486783" cy="6858000"/>
          </a:xfrm>
          <a:prstGeom prst="rect">
            <a:avLst/>
          </a:prstGeom>
        </p:spPr>
      </p:pic>
    </p:spTree>
    <p:extLst>
      <p:ext uri="{BB962C8B-B14F-4D97-AF65-F5344CB8AC3E}">
        <p14:creationId xmlns:p14="http://schemas.microsoft.com/office/powerpoint/2010/main" val="9405123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128372-42BC-44DC-9564-B6BD343192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57C8BB-277C-4A22-A741-8C841F37098C}"/>
              </a:ext>
            </a:extLst>
          </p:cNvPr>
          <p:cNvSpPr/>
          <p:nvPr/>
        </p:nvSpPr>
        <p:spPr>
          <a:xfrm>
            <a:off x="1624262" y="1480566"/>
            <a:ext cx="9264316" cy="3896868"/>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45E56E-25BF-47D9-8005-0F08AE524FD4}"/>
              </a:ext>
            </a:extLst>
          </p:cNvPr>
          <p:cNvSpPr>
            <a:spLocks noGrp="1"/>
          </p:cNvSpPr>
          <p:nvPr>
            <p:ph idx="1"/>
          </p:nvPr>
        </p:nvSpPr>
        <p:spPr>
          <a:xfrm>
            <a:off x="1692439" y="2632506"/>
            <a:ext cx="10058400" cy="3849624"/>
          </a:xfrm>
        </p:spPr>
        <p:txBody>
          <a:bodyPr/>
          <a:lstStyle/>
          <a:p>
            <a:pPr algn="l">
              <a:buFont typeface="Arial" panose="020B0604020202020204" pitchFamily="34" charset="0"/>
              <a:buChar char="•"/>
            </a:pPr>
            <a:r>
              <a:rPr lang="en-US" sz="1800" b="1" i="0" u="none" strike="noStrike" baseline="0" dirty="0"/>
              <a:t>GREEN CARD HOLDERS/RESIDENT ALIENS ARE NOT ELIGIBLE FOR CERTIFICATION.</a:t>
            </a:r>
          </a:p>
          <a:p>
            <a:pPr algn="l">
              <a:buFont typeface="Arial" panose="020B0604020202020204" pitchFamily="34" charset="0"/>
              <a:buChar char="•"/>
            </a:pPr>
            <a:r>
              <a:rPr lang="en-US" sz="1800" b="0" i="0" u="none" strike="noStrike" baseline="0" dirty="0"/>
              <a:t>Groups </a:t>
            </a:r>
            <a:r>
              <a:rPr lang="en-US" sz="1800" b="1" i="0" u="none" strike="noStrike" baseline="0" dirty="0"/>
              <a:t>not </a:t>
            </a:r>
            <a:r>
              <a:rPr lang="en-US" sz="1800" b="0" i="0" u="none" strike="noStrike" baseline="0" dirty="0"/>
              <a:t>certifiable by NMSDC, and not limited to:</a:t>
            </a:r>
          </a:p>
          <a:p>
            <a:pPr lvl="1">
              <a:buFont typeface="Arial" panose="020B0604020202020204" pitchFamily="34" charset="0"/>
              <a:buChar char="•"/>
            </a:pPr>
            <a:r>
              <a:rPr lang="en-US" sz="1800" b="0" i="0" u="none" strike="noStrike" baseline="0" dirty="0"/>
              <a:t>Northern Africa (Egypt, Libya, Morocco, Algeria, etc.)</a:t>
            </a:r>
          </a:p>
          <a:p>
            <a:pPr lvl="1">
              <a:buFont typeface="Arial" panose="020B0604020202020204" pitchFamily="34" charset="0"/>
              <a:buChar char="•"/>
            </a:pPr>
            <a:r>
              <a:rPr lang="en-US" sz="1800" b="0" i="0" u="none" strike="noStrike" baseline="0" dirty="0"/>
              <a:t>Iberian Peninsula (Spain, Portugal)</a:t>
            </a:r>
          </a:p>
          <a:p>
            <a:pPr lvl="1">
              <a:buFont typeface="Arial" panose="020B0604020202020204" pitchFamily="34" charset="0"/>
              <a:buChar char="•"/>
            </a:pPr>
            <a:r>
              <a:rPr lang="en-US" sz="1800" b="0" i="0" u="none" strike="noStrike" baseline="0" dirty="0"/>
              <a:t>Asia Minor Region (Peninsula between the Black Sea &amp; the Mediterranean)</a:t>
            </a:r>
          </a:p>
          <a:p>
            <a:pPr lvl="1">
              <a:buFont typeface="Arial" panose="020B0604020202020204" pitchFamily="34" charset="0"/>
              <a:buChar char="•"/>
            </a:pPr>
            <a:r>
              <a:rPr lang="en-US" sz="1800" b="0" i="0" u="none" strike="noStrike" baseline="0" dirty="0"/>
              <a:t>Persian Gulf (Iran, Iraq, Saudi Arabia, etc.)</a:t>
            </a:r>
          </a:p>
          <a:p>
            <a:pPr lvl="1">
              <a:buFont typeface="Arial" panose="020B0604020202020204" pitchFamily="34" charset="0"/>
              <a:buChar char="•"/>
            </a:pPr>
            <a:r>
              <a:rPr lang="en-US" sz="1800" b="0" i="0" u="none" strike="noStrike" baseline="0" dirty="0"/>
              <a:t>Europe </a:t>
            </a:r>
            <a:endParaRPr lang="en-US" sz="1800" dirty="0"/>
          </a:p>
        </p:txBody>
      </p:sp>
      <p:sp>
        <p:nvSpPr>
          <p:cNvPr id="2" name="Title 1">
            <a:extLst>
              <a:ext uri="{FF2B5EF4-FFF2-40B4-BE49-F238E27FC236}">
                <a16:creationId xmlns:a16="http://schemas.microsoft.com/office/drawing/2014/main" id="{DED7716E-3D99-4C05-8F3F-B3AE4B9A39A2}"/>
              </a:ext>
            </a:extLst>
          </p:cNvPr>
          <p:cNvSpPr>
            <a:spLocks noGrp="1"/>
          </p:cNvSpPr>
          <p:nvPr>
            <p:ph type="title"/>
          </p:nvPr>
        </p:nvSpPr>
        <p:spPr>
          <a:xfrm>
            <a:off x="1852859" y="1508862"/>
            <a:ext cx="10058400" cy="1371600"/>
          </a:xfrm>
        </p:spPr>
        <p:txBody>
          <a:bodyPr/>
          <a:lstStyle/>
          <a:p>
            <a:r>
              <a:rPr lang="en-US" dirty="0">
                <a:effectLst>
                  <a:outerShdw blurRad="50800" dist="38100" dir="2700000" algn="tl" rotWithShape="0">
                    <a:prstClr val="black">
                      <a:alpha val="40000"/>
                    </a:prstClr>
                  </a:outerShdw>
                </a:effectLst>
              </a:rPr>
              <a:t>Who is Not Eligible for Certification?</a:t>
            </a:r>
          </a:p>
        </p:txBody>
      </p:sp>
    </p:spTree>
    <p:extLst>
      <p:ext uri="{BB962C8B-B14F-4D97-AF65-F5344CB8AC3E}">
        <p14:creationId xmlns:p14="http://schemas.microsoft.com/office/powerpoint/2010/main" val="2756268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7716E-3D99-4C05-8F3F-B3AE4B9A39A2}"/>
              </a:ext>
            </a:extLst>
          </p:cNvPr>
          <p:cNvSpPr>
            <a:spLocks noGrp="1"/>
          </p:cNvSpPr>
          <p:nvPr>
            <p:ph type="title"/>
          </p:nvPr>
        </p:nvSpPr>
        <p:spPr>
          <a:xfrm>
            <a:off x="274320" y="274320"/>
            <a:ext cx="10058400" cy="784459"/>
          </a:xfrm>
        </p:spPr>
        <p:txBody>
          <a:bodyPr/>
          <a:lstStyle/>
          <a:p>
            <a:r>
              <a:rPr lang="en-US" dirty="0">
                <a:effectLst>
                  <a:outerShdw blurRad="50800" dist="38100" dir="2700000" algn="tl" rotWithShape="0">
                    <a:prstClr val="black">
                      <a:alpha val="40000"/>
                    </a:prstClr>
                  </a:outerShdw>
                </a:effectLst>
              </a:rPr>
              <a:t>Certification Process</a:t>
            </a:r>
          </a:p>
        </p:txBody>
      </p:sp>
      <p:pic>
        <p:nvPicPr>
          <p:cNvPr id="8" name="Picture 2">
            <a:extLst>
              <a:ext uri="{FF2B5EF4-FFF2-40B4-BE49-F238E27FC236}">
                <a16:creationId xmlns:a16="http://schemas.microsoft.com/office/drawing/2014/main" id="{788A3A4D-A4FE-4402-92F0-9DEA9ABF43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72" y="1643064"/>
            <a:ext cx="12138736" cy="474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4813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light, outdoor object&#10;&#10;Description automatically generated">
            <a:extLst>
              <a:ext uri="{FF2B5EF4-FFF2-40B4-BE49-F238E27FC236}">
                <a16:creationId xmlns:a16="http://schemas.microsoft.com/office/drawing/2014/main" id="{31874D50-B50D-4889-BC26-63A27A0315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337" y="0"/>
            <a:ext cx="12320337" cy="6858000"/>
          </a:xfrm>
          <a:prstGeom prst="rect">
            <a:avLst/>
          </a:prstGeom>
        </p:spPr>
      </p:pic>
      <p:sp>
        <p:nvSpPr>
          <p:cNvPr id="8" name="Rectangle 7">
            <a:extLst>
              <a:ext uri="{FF2B5EF4-FFF2-40B4-BE49-F238E27FC236}">
                <a16:creationId xmlns:a16="http://schemas.microsoft.com/office/drawing/2014/main" id="{120FB42E-D940-4F37-BFC6-5C26065063E9}"/>
              </a:ext>
            </a:extLst>
          </p:cNvPr>
          <p:cNvSpPr/>
          <p:nvPr/>
        </p:nvSpPr>
        <p:spPr>
          <a:xfrm>
            <a:off x="697834" y="0"/>
            <a:ext cx="10796332" cy="6858000"/>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D4454A45-94D2-42F3-8575-CFF385A2FEFC}"/>
              </a:ext>
            </a:extLst>
          </p:cNvPr>
          <p:cNvGraphicFramePr>
            <a:graphicFrameLocks/>
          </p:cNvGraphicFramePr>
          <p:nvPr>
            <p:extLst>
              <p:ext uri="{D42A27DB-BD31-4B8C-83A1-F6EECF244321}">
                <p14:modId xmlns:p14="http://schemas.microsoft.com/office/powerpoint/2010/main" val="4270097047"/>
              </p:ext>
            </p:extLst>
          </p:nvPr>
        </p:nvGraphicFramePr>
        <p:xfrm>
          <a:off x="1435766" y="3187420"/>
          <a:ext cx="7969250" cy="3163436"/>
        </p:xfrm>
        <a:graphic>
          <a:graphicData uri="http://schemas.openxmlformats.org/drawingml/2006/table">
            <a:tbl>
              <a:tblPr firstRow="1" bandRow="1"/>
              <a:tblGrid>
                <a:gridCol w="1499939">
                  <a:extLst>
                    <a:ext uri="{9D8B030D-6E8A-4147-A177-3AD203B41FA5}">
                      <a16:colId xmlns:a16="http://schemas.microsoft.com/office/drawing/2014/main" val="20000"/>
                    </a:ext>
                  </a:extLst>
                </a:gridCol>
                <a:gridCol w="1603373">
                  <a:extLst>
                    <a:ext uri="{9D8B030D-6E8A-4147-A177-3AD203B41FA5}">
                      <a16:colId xmlns:a16="http://schemas.microsoft.com/office/drawing/2014/main" val="20001"/>
                    </a:ext>
                  </a:extLst>
                </a:gridCol>
                <a:gridCol w="1633322">
                  <a:extLst>
                    <a:ext uri="{9D8B030D-6E8A-4147-A177-3AD203B41FA5}">
                      <a16:colId xmlns:a16="http://schemas.microsoft.com/office/drawing/2014/main" val="20002"/>
                    </a:ext>
                  </a:extLst>
                </a:gridCol>
                <a:gridCol w="1633322">
                  <a:extLst>
                    <a:ext uri="{9D8B030D-6E8A-4147-A177-3AD203B41FA5}">
                      <a16:colId xmlns:a16="http://schemas.microsoft.com/office/drawing/2014/main" val="20003"/>
                    </a:ext>
                  </a:extLst>
                </a:gridCol>
                <a:gridCol w="1599294">
                  <a:extLst>
                    <a:ext uri="{9D8B030D-6E8A-4147-A177-3AD203B41FA5}">
                      <a16:colId xmlns:a16="http://schemas.microsoft.com/office/drawing/2014/main" val="20004"/>
                    </a:ext>
                  </a:extLst>
                </a:gridCol>
              </a:tblGrid>
              <a:tr h="52172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dirty="0">
                          <a:latin typeface="+mn-lt"/>
                        </a:rPr>
                        <a:t>Fee Category</a:t>
                      </a: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Class 1</a:t>
                      </a: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Class</a:t>
                      </a:r>
                      <a:r>
                        <a:rPr lang="en-US" sz="1600" baseline="0" dirty="0">
                          <a:latin typeface="+mn-lt"/>
                        </a:rPr>
                        <a:t> 2</a:t>
                      </a:r>
                      <a:endParaRPr lang="en-US" sz="1600" dirty="0">
                        <a:latin typeface="+mn-lt"/>
                      </a:endParaRP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Class 3</a:t>
                      </a: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Class 4</a:t>
                      </a: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9053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1600" dirty="0">
                        <a:latin typeface="+mn-lt"/>
                      </a:endParaRPr>
                    </a:p>
                  </a:txBody>
                  <a:tcPr marL="91441" marR="91441" marT="45718" marB="45718"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Annual</a:t>
                      </a:r>
                      <a:r>
                        <a:rPr lang="en-US" sz="1400" kern="1200" baseline="0" dirty="0">
                          <a:solidFill>
                            <a:schemeClr val="dk1"/>
                          </a:solidFill>
                          <a:latin typeface="+mn-lt"/>
                          <a:ea typeface="+mn-ea"/>
                          <a:cs typeface="+mn-cs"/>
                        </a:rPr>
                        <a:t> Revenue </a:t>
                      </a:r>
                    </a:p>
                    <a:p>
                      <a:pPr marL="0" algn="ctr" defTabSz="914400" rtl="0" eaLnBrk="1" fontAlgn="b" latinLnBrk="0" hangingPunct="1"/>
                      <a:r>
                        <a:rPr lang="en-US" sz="1400" kern="1200" baseline="0" dirty="0">
                          <a:solidFill>
                            <a:schemeClr val="dk1"/>
                          </a:solidFill>
                          <a:latin typeface="+mn-lt"/>
                          <a:ea typeface="+mn-ea"/>
                          <a:cs typeface="+mn-cs"/>
                        </a:rPr>
                        <a:t>less than $1 Million </a:t>
                      </a:r>
                      <a:endParaRPr lang="en-US" sz="1400" kern="1200" dirty="0">
                        <a:solidFill>
                          <a:schemeClr val="dk1"/>
                        </a:solidFill>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Annual Revenue </a:t>
                      </a:r>
                    </a:p>
                    <a:p>
                      <a:pPr marL="0" algn="ctr" defTabSz="914400" rtl="0" eaLnBrk="1" fontAlgn="b" latinLnBrk="0" hangingPunct="1"/>
                      <a:r>
                        <a:rPr lang="en-US" sz="1400" kern="1200" dirty="0">
                          <a:solidFill>
                            <a:schemeClr val="dk1"/>
                          </a:solidFill>
                          <a:latin typeface="+mn-lt"/>
                          <a:ea typeface="+mn-ea"/>
                          <a:cs typeface="+mn-cs"/>
                        </a:rPr>
                        <a:t>$1 Million –</a:t>
                      </a:r>
                    </a:p>
                    <a:p>
                      <a:pPr marL="0" algn="ctr" defTabSz="914400" rtl="0" eaLnBrk="1" fontAlgn="b" latinLnBrk="0" hangingPunct="1"/>
                      <a:r>
                        <a:rPr lang="en-US" sz="1400" kern="1200" baseline="0" dirty="0">
                          <a:solidFill>
                            <a:schemeClr val="dk1"/>
                          </a:solidFill>
                          <a:latin typeface="+mn-lt"/>
                          <a:ea typeface="+mn-ea"/>
                          <a:cs typeface="+mn-cs"/>
                        </a:rPr>
                        <a:t>$10 Million</a:t>
                      </a:r>
                      <a:endParaRPr lang="en-US" sz="1400" kern="1200" dirty="0">
                        <a:solidFill>
                          <a:schemeClr val="dk1"/>
                        </a:solidFill>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Annual Revenue </a:t>
                      </a:r>
                    </a:p>
                    <a:p>
                      <a:pPr marL="0" algn="ctr" defTabSz="914400" rtl="0" eaLnBrk="1" fontAlgn="b" latinLnBrk="0" hangingPunct="1"/>
                      <a:r>
                        <a:rPr lang="en-US" sz="1400" kern="1200" dirty="0">
                          <a:solidFill>
                            <a:schemeClr val="dk1"/>
                          </a:solidFill>
                          <a:latin typeface="+mn-lt"/>
                          <a:ea typeface="+mn-ea"/>
                          <a:cs typeface="+mn-cs"/>
                        </a:rPr>
                        <a:t>$10 Million –</a:t>
                      </a:r>
                    </a:p>
                    <a:p>
                      <a:pPr marL="0" algn="ctr" defTabSz="914400" rtl="0" eaLnBrk="1" fontAlgn="b" latinLnBrk="0" hangingPunct="1"/>
                      <a:r>
                        <a:rPr lang="en-US" sz="1400" kern="1200" dirty="0">
                          <a:solidFill>
                            <a:schemeClr val="dk1"/>
                          </a:solidFill>
                          <a:latin typeface="+mn-lt"/>
                          <a:ea typeface="+mn-ea"/>
                          <a:cs typeface="+mn-cs"/>
                        </a:rPr>
                        <a:t>$50</a:t>
                      </a:r>
                      <a:r>
                        <a:rPr lang="en-US" sz="1400" kern="1200" baseline="0" dirty="0">
                          <a:solidFill>
                            <a:schemeClr val="dk1"/>
                          </a:solidFill>
                          <a:latin typeface="+mn-lt"/>
                          <a:ea typeface="+mn-ea"/>
                          <a:cs typeface="+mn-cs"/>
                        </a:rPr>
                        <a:t> Million</a:t>
                      </a:r>
                      <a:endParaRPr lang="en-US" sz="1400" kern="1200" dirty="0">
                        <a:solidFill>
                          <a:schemeClr val="dk1"/>
                        </a:solidFill>
                        <a:latin typeface="+mn-lt"/>
                        <a:ea typeface="+mn-ea"/>
                        <a:cs typeface="+mn-cs"/>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Annual Revenue </a:t>
                      </a:r>
                    </a:p>
                    <a:p>
                      <a:pPr marL="0" algn="ctr" defTabSz="914400" rtl="0" eaLnBrk="1" fontAlgn="b" latinLnBrk="0" hangingPunct="1"/>
                      <a:r>
                        <a:rPr lang="en-US" sz="1400" kern="1200" dirty="0">
                          <a:solidFill>
                            <a:schemeClr val="dk1"/>
                          </a:solidFill>
                          <a:latin typeface="+mn-lt"/>
                          <a:ea typeface="+mn-ea"/>
                          <a:cs typeface="+mn-cs"/>
                        </a:rPr>
                        <a:t>greater than </a:t>
                      </a:r>
                    </a:p>
                    <a:p>
                      <a:pPr marL="0" algn="ctr" defTabSz="914400" rtl="0" eaLnBrk="1" fontAlgn="b" latinLnBrk="0" hangingPunct="1"/>
                      <a:r>
                        <a:rPr lang="en-US" sz="1400" kern="1200" dirty="0">
                          <a:solidFill>
                            <a:schemeClr val="dk1"/>
                          </a:solidFill>
                          <a:latin typeface="+mn-lt"/>
                          <a:ea typeface="+mn-ea"/>
                          <a:cs typeface="+mn-cs"/>
                        </a:rPr>
                        <a:t>$50 Million </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5708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latin typeface="+mn-lt"/>
                        </a:rPr>
                        <a:t>Initial</a:t>
                      </a:r>
                      <a:r>
                        <a:rPr lang="en-US" sz="1400" baseline="0" dirty="0">
                          <a:latin typeface="+mn-lt"/>
                        </a:rPr>
                        <a:t> Certification</a:t>
                      </a:r>
                      <a:endParaRPr lang="en-US" sz="1400" dirty="0">
                        <a:latin typeface="+mn-lt"/>
                      </a:endParaRP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$300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$750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$1250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6044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latin typeface="+mn-lt"/>
                        </a:rPr>
                        <a:t>Recertification</a:t>
                      </a: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$500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$750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$1000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$1250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50368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dirty="0">
                          <a:latin typeface="+mn-lt"/>
                        </a:rPr>
                        <a:t>Late</a:t>
                      </a:r>
                    </a:p>
                  </a:txBody>
                  <a:tcPr marL="91441" marR="91441" marT="45718" marB="45718"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US" sz="1400" kern="1200" dirty="0">
                          <a:solidFill>
                            <a:schemeClr val="dk1"/>
                          </a:solidFill>
                          <a:latin typeface="+mn-lt"/>
                          <a:ea typeface="+mn-ea"/>
                          <a:cs typeface="+mn-cs"/>
                        </a:rPr>
                        <a:t>$150</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ADFEDEF8-D8CD-44C7-AF38-73D602C04D8E}"/>
              </a:ext>
            </a:extLst>
          </p:cNvPr>
          <p:cNvSpPr>
            <a:spLocks noGrp="1"/>
          </p:cNvSpPr>
          <p:nvPr>
            <p:ph type="title"/>
          </p:nvPr>
        </p:nvSpPr>
        <p:spPr>
          <a:xfrm>
            <a:off x="1243262" y="274320"/>
            <a:ext cx="10058400" cy="661663"/>
          </a:xfrm>
        </p:spPr>
        <p:txBody>
          <a:bodyPr/>
          <a:lstStyle/>
          <a:p>
            <a:r>
              <a:rPr lang="en-US" dirty="0">
                <a:effectLst>
                  <a:outerShdw blurRad="50800" dist="38100" dir="2700000" algn="tl" rotWithShape="0">
                    <a:prstClr val="black">
                      <a:alpha val="40000"/>
                    </a:prstClr>
                  </a:outerShdw>
                </a:effectLst>
              </a:rPr>
              <a:t>Application</a:t>
            </a:r>
          </a:p>
        </p:txBody>
      </p:sp>
      <p:sp>
        <p:nvSpPr>
          <p:cNvPr id="3" name="Content Placeholder 2">
            <a:extLst>
              <a:ext uri="{FF2B5EF4-FFF2-40B4-BE49-F238E27FC236}">
                <a16:creationId xmlns:a16="http://schemas.microsoft.com/office/drawing/2014/main" id="{52707008-E8F0-44DF-BCD9-E50CF9F9CBF7}"/>
              </a:ext>
            </a:extLst>
          </p:cNvPr>
          <p:cNvSpPr>
            <a:spLocks noGrp="1"/>
          </p:cNvSpPr>
          <p:nvPr>
            <p:ph idx="1"/>
          </p:nvPr>
        </p:nvSpPr>
        <p:spPr>
          <a:xfrm>
            <a:off x="1331494" y="1167866"/>
            <a:ext cx="9529011" cy="2597217"/>
          </a:xfrm>
        </p:spPr>
        <p:txBody>
          <a:bodyPr>
            <a:normAutofit/>
          </a:bodyPr>
          <a:lstStyle/>
          <a:p>
            <a:pPr>
              <a:buFont typeface="Arial" panose="020B0604020202020204" pitchFamily="34" charset="0"/>
              <a:buChar char="•"/>
            </a:pPr>
            <a:r>
              <a:rPr lang="en-US" sz="1800" dirty="0"/>
              <a:t>The certification application must be completed on our website, </a:t>
            </a:r>
            <a:r>
              <a:rPr lang="en-US" sz="1800" dirty="0">
                <a:hlinkClick r:id="rId3"/>
              </a:rPr>
              <a:t>www.EMSDC.org</a:t>
            </a:r>
            <a:endParaRPr lang="en-US" sz="1800" dirty="0"/>
          </a:p>
          <a:p>
            <a:pPr>
              <a:buFont typeface="Arial" panose="020B0604020202020204" pitchFamily="34" charset="0"/>
              <a:buChar char="•"/>
            </a:pPr>
            <a:r>
              <a:rPr lang="en-US" sz="1800" dirty="0"/>
              <a:t>All required documentation must be uploaded</a:t>
            </a:r>
          </a:p>
          <a:p>
            <a:pPr>
              <a:buFont typeface="Arial" panose="020B0604020202020204" pitchFamily="34" charset="0"/>
              <a:buChar char="•"/>
            </a:pPr>
            <a:r>
              <a:rPr lang="en-US" sz="1800" dirty="0"/>
              <a:t>Once complete, you will be taken to our payment portal</a:t>
            </a:r>
          </a:p>
          <a:p>
            <a:pPr>
              <a:buFont typeface="Arial" panose="020B0604020202020204" pitchFamily="34" charset="0"/>
              <a:buChar char="•"/>
            </a:pPr>
            <a:r>
              <a:rPr lang="en-US" sz="1800" dirty="0"/>
              <a:t>The fee for certification is determined by your sales revenue</a:t>
            </a:r>
          </a:p>
        </p:txBody>
      </p:sp>
    </p:spTree>
    <p:extLst>
      <p:ext uri="{BB962C8B-B14F-4D97-AF65-F5344CB8AC3E}">
        <p14:creationId xmlns:p14="http://schemas.microsoft.com/office/powerpoint/2010/main" val="13185322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The Tax Ramifications of Stock Trading">
            <a:extLst>
              <a:ext uri="{FF2B5EF4-FFF2-40B4-BE49-F238E27FC236}">
                <a16:creationId xmlns:a16="http://schemas.microsoft.com/office/drawing/2014/main" id="{CFDAB066-2A58-49B5-99B8-62D31F2B3C64}"/>
              </a:ext>
            </a:extLst>
          </p:cNvPr>
          <p:cNvPicPr>
            <a:picLocks noChangeAspect="1" noChangeArrowheads="1"/>
          </p:cNvPicPr>
          <p:nvPr/>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12192000" cy="7027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9F1EED-D12D-4511-BB7A-6C214F12AD64}"/>
              </a:ext>
            </a:extLst>
          </p:cNvPr>
          <p:cNvSpPr>
            <a:spLocks noGrp="1"/>
          </p:cNvSpPr>
          <p:nvPr>
            <p:ph type="title"/>
          </p:nvPr>
        </p:nvSpPr>
        <p:spPr>
          <a:xfrm>
            <a:off x="274320" y="274320"/>
            <a:ext cx="11125200" cy="905256"/>
          </a:xfrm>
        </p:spPr>
        <p:txBody>
          <a:bodyPr/>
          <a:lstStyle/>
          <a:p>
            <a:r>
              <a:rPr lang="en-US" dirty="0">
                <a:effectLst>
                  <a:outerShdw blurRad="50800" dist="38100" dir="2700000" algn="tl" rotWithShape="0">
                    <a:prstClr val="black">
                      <a:alpha val="40000"/>
                    </a:prstClr>
                  </a:outerShdw>
                </a:effectLst>
              </a:rPr>
              <a:t>Documentation Required But Not Limited To</a:t>
            </a:r>
          </a:p>
        </p:txBody>
      </p:sp>
      <p:sp>
        <p:nvSpPr>
          <p:cNvPr id="3" name="Content Placeholder 2">
            <a:extLst>
              <a:ext uri="{FF2B5EF4-FFF2-40B4-BE49-F238E27FC236}">
                <a16:creationId xmlns:a16="http://schemas.microsoft.com/office/drawing/2014/main" id="{F32AF7C8-8132-4451-9B5D-310B08737AEC}"/>
              </a:ext>
            </a:extLst>
          </p:cNvPr>
          <p:cNvSpPr>
            <a:spLocks noGrp="1"/>
          </p:cNvSpPr>
          <p:nvPr>
            <p:ph idx="1"/>
          </p:nvPr>
        </p:nvSpPr>
        <p:spPr>
          <a:xfrm>
            <a:off x="344906" y="1271016"/>
            <a:ext cx="11582398" cy="4315968"/>
          </a:xfrm>
        </p:spPr>
        <p:txBody>
          <a:bodyPr numCol="2" spcCol="640080">
            <a:noAutofit/>
          </a:bodyPr>
          <a:lstStyle/>
          <a:p>
            <a:pPr>
              <a:buFont typeface="Arial" panose="020B0604020202020204" pitchFamily="34" charset="0"/>
              <a:buChar char="•"/>
            </a:pPr>
            <a:r>
              <a:rPr lang="en-US" sz="1800" dirty="0"/>
              <a:t>Proof of ethnicity</a:t>
            </a:r>
          </a:p>
          <a:p>
            <a:pPr>
              <a:buFont typeface="Arial" panose="020B0604020202020204" pitchFamily="34" charset="0"/>
              <a:buChar char="•"/>
            </a:pPr>
            <a:r>
              <a:rPr lang="en-US" sz="1800" dirty="0"/>
              <a:t>Proof of citizenship</a:t>
            </a:r>
          </a:p>
          <a:p>
            <a:pPr>
              <a:buFont typeface="Arial" panose="020B0604020202020204" pitchFamily="34" charset="0"/>
              <a:buChar char="•"/>
            </a:pPr>
            <a:r>
              <a:rPr lang="en-US" sz="1800" dirty="0"/>
              <a:t>Resumes for all owners</a:t>
            </a:r>
          </a:p>
          <a:p>
            <a:pPr>
              <a:buFont typeface="Arial" panose="020B0604020202020204" pitchFamily="34" charset="0"/>
              <a:buChar char="•"/>
            </a:pPr>
            <a:r>
              <a:rPr lang="en-US" sz="1800" dirty="0"/>
              <a:t>2 years Federal business tax</a:t>
            </a:r>
          </a:p>
          <a:p>
            <a:pPr lvl="1">
              <a:buFont typeface="Arial" panose="020B0604020202020204" pitchFamily="34" charset="0"/>
              <a:buChar char="•"/>
            </a:pPr>
            <a:r>
              <a:rPr lang="en-US" sz="1600" dirty="0"/>
              <a:t>for companies that have not been in business for 2 years, 2 years of personal tax</a:t>
            </a:r>
          </a:p>
          <a:p>
            <a:pPr>
              <a:buFont typeface="Arial" panose="020B0604020202020204" pitchFamily="34" charset="0"/>
              <a:buChar char="•"/>
            </a:pPr>
            <a:r>
              <a:rPr lang="en-US" sz="1800" dirty="0"/>
              <a:t>Financial statements to include profit &amp; loss, statement of cash flow and balance sheet</a:t>
            </a:r>
          </a:p>
          <a:p>
            <a:pPr>
              <a:buFont typeface="Arial" panose="020B0604020202020204" pitchFamily="34" charset="0"/>
              <a:buChar char="•"/>
            </a:pPr>
            <a:r>
              <a:rPr lang="en-US" sz="1800" dirty="0"/>
              <a:t>Notes payable (if any)</a:t>
            </a:r>
          </a:p>
          <a:p>
            <a:pPr>
              <a:buFont typeface="Arial" panose="020B0604020202020204" pitchFamily="34" charset="0"/>
              <a:buChar char="•"/>
            </a:pPr>
            <a:r>
              <a:rPr lang="en-US" sz="1800" dirty="0"/>
              <a:t>Applicable operating business license and/or permits</a:t>
            </a:r>
          </a:p>
          <a:p>
            <a:pPr>
              <a:buFont typeface="Arial" panose="020B0604020202020204" pitchFamily="34" charset="0"/>
              <a:buChar char="•"/>
            </a:pPr>
            <a:r>
              <a:rPr lang="en-US" sz="1800" dirty="0"/>
              <a:t>Business lease agreement or proof of ownership for the facility address</a:t>
            </a:r>
          </a:p>
          <a:p>
            <a:pPr>
              <a:buFont typeface="Arial" panose="020B0604020202020204" pitchFamily="34" charset="0"/>
              <a:buChar char="•"/>
            </a:pPr>
            <a:r>
              <a:rPr lang="en-US" sz="1800" dirty="0"/>
              <a:t>Equipment rental and purchase agreements (if applicable)</a:t>
            </a:r>
          </a:p>
          <a:p>
            <a:pPr>
              <a:buFont typeface="Arial" panose="020B0604020202020204" pitchFamily="34" charset="0"/>
              <a:buChar char="•"/>
            </a:pPr>
            <a:r>
              <a:rPr lang="en-US" sz="1800" dirty="0"/>
              <a:t>Contract of work history</a:t>
            </a:r>
          </a:p>
          <a:p>
            <a:pPr>
              <a:buFont typeface="Arial" panose="020B0604020202020204" pitchFamily="34" charset="0"/>
              <a:buChar char="•"/>
            </a:pPr>
            <a:r>
              <a:rPr lang="en-US" sz="1800" dirty="0"/>
              <a:t>List of equipment owned or available</a:t>
            </a:r>
          </a:p>
          <a:p>
            <a:pPr>
              <a:buFont typeface="Arial" panose="020B0604020202020204" pitchFamily="34" charset="0"/>
              <a:buChar char="•"/>
            </a:pPr>
            <a:r>
              <a:rPr lang="en-US" sz="1800" dirty="0"/>
              <a:t>Proof of bonding capacity (if applicable)</a:t>
            </a:r>
          </a:p>
          <a:p>
            <a:pPr>
              <a:buFont typeface="Arial" panose="020B0604020202020204" pitchFamily="34" charset="0"/>
              <a:buChar char="•"/>
            </a:pPr>
            <a:r>
              <a:rPr lang="en-US" sz="1800" dirty="0"/>
              <a:t>Copy of bank signature card or letter from your bank listing the authorize signers on your business checking account</a:t>
            </a:r>
          </a:p>
          <a:p>
            <a:pPr>
              <a:buFont typeface="Arial" panose="020B0604020202020204" pitchFamily="34" charset="0"/>
              <a:buChar char="•"/>
            </a:pPr>
            <a:r>
              <a:rPr lang="en-US" sz="1800" dirty="0"/>
              <a:t>Depending on your business structure:</a:t>
            </a:r>
          </a:p>
          <a:p>
            <a:pPr lvl="1">
              <a:buFont typeface="Arial" panose="020B0604020202020204" pitchFamily="34" charset="0"/>
              <a:buChar char="•"/>
            </a:pPr>
            <a:r>
              <a:rPr lang="en-US" sz="1600" dirty="0"/>
              <a:t>Corporate by-laws</a:t>
            </a:r>
          </a:p>
          <a:p>
            <a:pPr lvl="1">
              <a:buFont typeface="Arial" panose="020B0604020202020204" pitchFamily="34" charset="0"/>
              <a:buChar char="•"/>
            </a:pPr>
            <a:r>
              <a:rPr lang="en-US" sz="1600" dirty="0"/>
              <a:t>Operating agreement</a:t>
            </a:r>
          </a:p>
          <a:p>
            <a:pPr lvl="1">
              <a:buFont typeface="Arial" panose="020B0604020202020204" pitchFamily="34" charset="0"/>
              <a:buChar char="•"/>
            </a:pPr>
            <a:r>
              <a:rPr lang="en-US" sz="1600" dirty="0"/>
              <a:t>Proof of capital contribution</a:t>
            </a:r>
          </a:p>
          <a:p>
            <a:pPr lvl="1">
              <a:buFont typeface="Arial" panose="020B0604020202020204" pitchFamily="34" charset="0"/>
              <a:buChar char="•"/>
            </a:pPr>
            <a:r>
              <a:rPr lang="en-US" sz="1600" dirty="0"/>
              <a:t>Copy of stock certificates or member unit certificates</a:t>
            </a:r>
          </a:p>
          <a:p>
            <a:pPr lvl="1">
              <a:buFont typeface="Arial" panose="020B0604020202020204" pitchFamily="34" charset="0"/>
              <a:buChar char="•"/>
            </a:pPr>
            <a:r>
              <a:rPr lang="en-US" sz="1600" dirty="0"/>
              <a:t>Current member’s unit or stock ledger</a:t>
            </a:r>
          </a:p>
          <a:p>
            <a:pPr lvl="1">
              <a:buFont typeface="Arial" panose="020B0604020202020204" pitchFamily="34" charset="0"/>
              <a:buChar char="•"/>
            </a:pPr>
            <a:r>
              <a:rPr lang="en-US" sz="1600" dirty="0"/>
              <a:t>Minutes from 1</a:t>
            </a:r>
            <a:r>
              <a:rPr lang="en-US" sz="1600" baseline="30000" dirty="0"/>
              <a:t>st</a:t>
            </a:r>
            <a:r>
              <a:rPr lang="en-US" sz="1600" dirty="0"/>
              <a:t> board meeting or membership meeting where officers were elected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8541306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Person Holding Gray Twist Pen and White Printer Paper on Brown Wooden Table">
            <a:extLst>
              <a:ext uri="{FF2B5EF4-FFF2-40B4-BE49-F238E27FC236}">
                <a16:creationId xmlns:a16="http://schemas.microsoft.com/office/drawing/2014/main" id="{69A95424-BD37-44BB-9A93-AD839A9E1873}"/>
              </a:ext>
            </a:extLst>
          </p:cNvPr>
          <p:cNvPicPr>
            <a:picLocks noChangeAspect="1" noChangeArrowheads="1"/>
          </p:cNvPicPr>
          <p:nvPr/>
        </p:nvPicPr>
        <p:blipFill rotWithShape="1">
          <a:blip r:embed="rId2" cstate="screen">
            <a:alphaModFix/>
            <a:extLst>
              <a:ext uri="{28A0092B-C50C-407E-A947-70E740481C1C}">
                <a14:useLocalDpi xmlns:a14="http://schemas.microsoft.com/office/drawing/2010/main"/>
              </a:ext>
            </a:extLst>
          </a:blip>
          <a:srcRect/>
          <a:stretch/>
        </p:blipFill>
        <p:spPr bwMode="auto">
          <a:xfrm>
            <a:off x="0"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DC48080-D86A-4D34-801D-D67BE5617195}"/>
              </a:ext>
            </a:extLst>
          </p:cNvPr>
          <p:cNvSpPr/>
          <p:nvPr/>
        </p:nvSpPr>
        <p:spPr>
          <a:xfrm>
            <a:off x="0" y="-45508"/>
            <a:ext cx="5823284" cy="6903507"/>
          </a:xfrm>
          <a:prstGeom prst="rect">
            <a:avLst/>
          </a:prstGeom>
          <a:solidFill>
            <a:srgbClr val="FFFFFF">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03D48D-72B1-46BE-9EA0-CB128FAF09DF}"/>
              </a:ext>
            </a:extLst>
          </p:cNvPr>
          <p:cNvSpPr>
            <a:spLocks noGrp="1"/>
          </p:cNvSpPr>
          <p:nvPr>
            <p:ph type="title"/>
          </p:nvPr>
        </p:nvSpPr>
        <p:spPr>
          <a:xfrm>
            <a:off x="184484" y="274320"/>
            <a:ext cx="10058400" cy="881406"/>
          </a:xfrm>
        </p:spPr>
        <p:txBody>
          <a:bodyPr/>
          <a:lstStyle/>
          <a:p>
            <a:r>
              <a:rPr lang="en-US" dirty="0">
                <a:effectLst>
                  <a:outerShdw blurRad="38100" dist="38100" dir="2700000" algn="tl">
                    <a:srgbClr val="000000">
                      <a:alpha val="43137"/>
                    </a:srgbClr>
                  </a:outerShdw>
                </a:effectLst>
              </a:rPr>
              <a:t>Review of Information</a:t>
            </a:r>
          </a:p>
        </p:txBody>
      </p:sp>
      <p:sp>
        <p:nvSpPr>
          <p:cNvPr id="3" name="Content Placeholder 2">
            <a:extLst>
              <a:ext uri="{FF2B5EF4-FFF2-40B4-BE49-F238E27FC236}">
                <a16:creationId xmlns:a16="http://schemas.microsoft.com/office/drawing/2014/main" id="{EDEC23E0-F656-4D54-97F9-22961E5A7863}"/>
              </a:ext>
            </a:extLst>
          </p:cNvPr>
          <p:cNvSpPr>
            <a:spLocks noGrp="1"/>
          </p:cNvSpPr>
          <p:nvPr>
            <p:ph idx="1"/>
          </p:nvPr>
        </p:nvSpPr>
        <p:spPr>
          <a:xfrm>
            <a:off x="184484" y="1221714"/>
            <a:ext cx="5454316" cy="5130959"/>
          </a:xfrm>
        </p:spPr>
        <p:txBody>
          <a:bodyPr>
            <a:noAutofit/>
          </a:bodyPr>
          <a:lstStyle/>
          <a:p>
            <a:pPr>
              <a:buFont typeface="Arial" panose="020B0604020202020204" pitchFamily="34" charset="0"/>
              <a:buChar char="•"/>
            </a:pPr>
            <a:r>
              <a:rPr lang="en-US" sz="1800" dirty="0"/>
              <a:t>The application and documentation received goes through a complete review.</a:t>
            </a:r>
          </a:p>
          <a:p>
            <a:pPr>
              <a:buFont typeface="Arial" panose="020B0604020202020204" pitchFamily="34" charset="0"/>
              <a:buChar char="•"/>
            </a:pPr>
            <a:r>
              <a:rPr lang="en-US" sz="1800" dirty="0"/>
              <a:t>The potential MBE must be considered an independent business.</a:t>
            </a:r>
          </a:p>
          <a:p>
            <a:pPr>
              <a:buFont typeface="Arial" panose="020B0604020202020204" pitchFamily="34" charset="0"/>
              <a:buChar char="•"/>
            </a:pPr>
            <a:r>
              <a:rPr lang="en-US" sz="1800" dirty="0"/>
              <a:t>The EMSDC shall consider all relevant factors.  Those factors will include the date the business was established, the adequacy of its resources and the degree to which there is reliance for financial, equipment leasing or any other relationships with non-ethnic-minority businesses.</a:t>
            </a:r>
          </a:p>
          <a:p>
            <a:pPr>
              <a:buFont typeface="Arial" panose="020B0604020202020204" pitchFamily="34" charset="0"/>
              <a:buChar char="•"/>
            </a:pPr>
            <a:r>
              <a:rPr lang="en-US" sz="1800" dirty="0"/>
              <a:t>Any business that has non-minority participation on the ownership level is highly scrutinized.</a:t>
            </a:r>
          </a:p>
        </p:txBody>
      </p:sp>
    </p:spTree>
    <p:extLst>
      <p:ext uri="{BB962C8B-B14F-4D97-AF65-F5344CB8AC3E}">
        <p14:creationId xmlns:p14="http://schemas.microsoft.com/office/powerpoint/2010/main" val="23049762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Frameable Blog - - Frameable">
            <a:extLst>
              <a:ext uri="{FF2B5EF4-FFF2-40B4-BE49-F238E27FC236}">
                <a16:creationId xmlns:a16="http://schemas.microsoft.com/office/drawing/2014/main" id="{5C199F93-5B73-4325-A319-2EE022BA6FA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23C3DB-EC7E-4D22-AB95-0580D183B316}"/>
              </a:ext>
            </a:extLst>
          </p:cNvPr>
          <p:cNvSpPr/>
          <p:nvPr/>
        </p:nvSpPr>
        <p:spPr>
          <a:xfrm>
            <a:off x="1" y="0"/>
            <a:ext cx="4267200" cy="3767330"/>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2BF62-F449-473B-8948-AA27BEED240C}"/>
              </a:ext>
            </a:extLst>
          </p:cNvPr>
          <p:cNvSpPr>
            <a:spLocks noGrp="1"/>
          </p:cNvSpPr>
          <p:nvPr>
            <p:ph type="title"/>
          </p:nvPr>
        </p:nvSpPr>
        <p:spPr>
          <a:xfrm>
            <a:off x="232611" y="274320"/>
            <a:ext cx="10058400" cy="1371600"/>
          </a:xfrm>
        </p:spPr>
        <p:txBody>
          <a:bodyPr/>
          <a:lstStyle/>
          <a:p>
            <a:r>
              <a:rPr lang="en-US" dirty="0">
                <a:effectLst>
                  <a:outerShdw blurRad="50800" dist="38100" dir="2700000" algn="tl" rotWithShape="0">
                    <a:prstClr val="black">
                      <a:alpha val="40000"/>
                    </a:prstClr>
                  </a:outerShdw>
                </a:effectLst>
              </a:rPr>
              <a:t>Site Visit</a:t>
            </a:r>
          </a:p>
        </p:txBody>
      </p:sp>
      <p:sp>
        <p:nvSpPr>
          <p:cNvPr id="3" name="Content Placeholder 2">
            <a:extLst>
              <a:ext uri="{FF2B5EF4-FFF2-40B4-BE49-F238E27FC236}">
                <a16:creationId xmlns:a16="http://schemas.microsoft.com/office/drawing/2014/main" id="{3D7DA89A-A019-413E-810C-B97C14002E04}"/>
              </a:ext>
            </a:extLst>
          </p:cNvPr>
          <p:cNvSpPr>
            <a:spLocks noGrp="1"/>
          </p:cNvSpPr>
          <p:nvPr>
            <p:ph idx="1"/>
          </p:nvPr>
        </p:nvSpPr>
        <p:spPr>
          <a:xfrm>
            <a:off x="232610" y="1504187"/>
            <a:ext cx="3955342" cy="2263142"/>
          </a:xfrm>
        </p:spPr>
        <p:txBody>
          <a:bodyPr>
            <a:normAutofit/>
          </a:bodyPr>
          <a:lstStyle/>
          <a:p>
            <a:pPr>
              <a:buFont typeface="Arial" panose="020B0604020202020204" pitchFamily="34" charset="0"/>
              <a:buChar char="•"/>
            </a:pPr>
            <a:r>
              <a:rPr lang="en-US" sz="1800" dirty="0"/>
              <a:t>After completion of application and documentation review, a  site visit will be scheduled.</a:t>
            </a:r>
          </a:p>
          <a:p>
            <a:pPr>
              <a:buFont typeface="Arial" panose="020B0604020202020204" pitchFamily="34" charset="0"/>
              <a:buChar char="•"/>
            </a:pPr>
            <a:r>
              <a:rPr lang="en-US" sz="1800" dirty="0"/>
              <a:t>Due to a global pandemic, all site visits are now conducted via Skype, Zoom, FaceTime, etc.</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217500786"/>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651BA-F45C-4845-9AB3-E0A65B39F5E1}">
  <ds:schemaRefs>
    <ds:schemaRef ds:uri="http://purl.org/dc/terms/"/>
    <ds:schemaRef ds:uri="16c05727-aa75-4e4a-9b5f-8a80a1165891"/>
    <ds:schemaRef ds:uri="http://purl.org/dc/elements/1.1/"/>
    <ds:schemaRef ds:uri="http://www.w3.org/XML/1998/namespace"/>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{E4092B7C-981C-4E06-B7B5-CBA26D497827}tf78438558_win32</Template>
  <TotalTime>277</TotalTime>
  <Words>895</Words>
  <Application>Microsoft Macintosh PowerPoint</Application>
  <PresentationFormat>Widescreen</PresentationFormat>
  <Paragraphs>108</Paragraphs>
  <Slides>12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Arial</vt:lpstr>
      <vt:lpstr>Century Gothic</vt:lpstr>
      <vt:lpstr>Garamond</vt:lpstr>
      <vt:lpstr>Open Sans</vt:lpstr>
      <vt:lpstr>Times New Roman</vt:lpstr>
      <vt:lpstr>SavonVTI</vt:lpstr>
      <vt:lpstr>Simple Light</vt:lpstr>
      <vt:lpstr>National Minority Supplier development Council </vt:lpstr>
      <vt:lpstr>PowerPoint Presentation</vt:lpstr>
      <vt:lpstr>Who is Eligible for  Certification?</vt:lpstr>
      <vt:lpstr>Who is Not Eligible for Certification?</vt:lpstr>
      <vt:lpstr>Certification Process</vt:lpstr>
      <vt:lpstr>Application</vt:lpstr>
      <vt:lpstr>Documentation Required But Not Limited To</vt:lpstr>
      <vt:lpstr>Review of Information</vt:lpstr>
      <vt:lpstr>Site Visit</vt:lpstr>
      <vt:lpstr>Timeline</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Minority Supplier development Council Certification Process</dc:title>
  <dc:creator>Janet Fleishner</dc:creator>
  <cp:lastModifiedBy>Andy Faver</cp:lastModifiedBy>
  <cp:revision>27</cp:revision>
  <dcterms:created xsi:type="dcterms:W3CDTF">2020-12-06T20:43:05Z</dcterms:created>
  <dcterms:modified xsi:type="dcterms:W3CDTF">2024-04-19T20:06:29Z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